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48" r:id="rId5"/>
  </p:sldMasterIdLst>
  <p:notesMasterIdLst>
    <p:notesMasterId r:id="rId112"/>
  </p:notesMasterIdLst>
  <p:sldIdLst>
    <p:sldId id="256" r:id="rId6"/>
    <p:sldId id="259" r:id="rId7"/>
    <p:sldId id="262" r:id="rId8"/>
    <p:sldId id="260" r:id="rId9"/>
    <p:sldId id="459" r:id="rId10"/>
    <p:sldId id="540" r:id="rId11"/>
    <p:sldId id="553" r:id="rId12"/>
    <p:sldId id="460" r:id="rId13"/>
    <p:sldId id="461" r:id="rId14"/>
    <p:sldId id="462" r:id="rId15"/>
    <p:sldId id="263" r:id="rId16"/>
    <p:sldId id="515" r:id="rId17"/>
    <p:sldId id="267" r:id="rId18"/>
    <p:sldId id="463" r:id="rId19"/>
    <p:sldId id="481" r:id="rId20"/>
    <p:sldId id="470" r:id="rId21"/>
    <p:sldId id="483" r:id="rId22"/>
    <p:sldId id="538" r:id="rId23"/>
    <p:sldId id="473" r:id="rId24"/>
    <p:sldId id="264" r:id="rId25"/>
    <p:sldId id="510" r:id="rId26"/>
    <p:sldId id="512" r:id="rId27"/>
    <p:sldId id="511" r:id="rId28"/>
    <p:sldId id="554" r:id="rId29"/>
    <p:sldId id="261" r:id="rId30"/>
    <p:sldId id="555" r:id="rId31"/>
    <p:sldId id="556" r:id="rId32"/>
    <p:sldId id="557" r:id="rId33"/>
    <p:sldId id="558" r:id="rId34"/>
    <p:sldId id="423" r:id="rId35"/>
    <p:sldId id="539" r:id="rId36"/>
    <p:sldId id="560" r:id="rId37"/>
    <p:sldId id="266" r:id="rId38"/>
    <p:sldId id="561" r:id="rId39"/>
    <p:sldId id="562" r:id="rId40"/>
    <p:sldId id="566" r:id="rId41"/>
    <p:sldId id="567" r:id="rId42"/>
    <p:sldId id="568" r:id="rId43"/>
    <p:sldId id="569" r:id="rId44"/>
    <p:sldId id="570" r:id="rId45"/>
    <p:sldId id="571" r:id="rId46"/>
    <p:sldId id="572" r:id="rId47"/>
    <p:sldId id="573" r:id="rId48"/>
    <p:sldId id="574" r:id="rId49"/>
    <p:sldId id="565" r:id="rId50"/>
    <p:sldId id="545" r:id="rId51"/>
    <p:sldId id="505" r:id="rId52"/>
    <p:sldId id="486" r:id="rId53"/>
    <p:sldId id="585" r:id="rId54"/>
    <p:sldId id="575" r:id="rId55"/>
    <p:sldId id="580" r:id="rId56"/>
    <p:sldId id="581" r:id="rId57"/>
    <p:sldId id="582" r:id="rId58"/>
    <p:sldId id="583" r:id="rId59"/>
    <p:sldId id="584" r:id="rId60"/>
    <p:sldId id="487" r:id="rId61"/>
    <p:sldId id="546" r:id="rId62"/>
    <p:sldId id="506" r:id="rId63"/>
    <p:sldId id="488" r:id="rId64"/>
    <p:sldId id="489" r:id="rId65"/>
    <p:sldId id="547" r:id="rId66"/>
    <p:sldId id="490" r:id="rId67"/>
    <p:sldId id="529" r:id="rId68"/>
    <p:sldId id="528" r:id="rId69"/>
    <p:sldId id="527" r:id="rId70"/>
    <p:sldId id="526" r:id="rId71"/>
    <p:sldId id="525" r:id="rId72"/>
    <p:sldId id="550" r:id="rId73"/>
    <p:sldId id="549" r:id="rId74"/>
    <p:sldId id="520" r:id="rId75"/>
    <p:sldId id="522" r:id="rId76"/>
    <p:sldId id="551" r:id="rId77"/>
    <p:sldId id="536" r:id="rId78"/>
    <p:sldId id="518" r:id="rId79"/>
    <p:sldId id="513" r:id="rId80"/>
    <p:sldId id="491" r:id="rId81"/>
    <p:sldId id="493" r:id="rId82"/>
    <p:sldId id="589" r:id="rId83"/>
    <p:sldId id="599" r:id="rId84"/>
    <p:sldId id="592" r:id="rId85"/>
    <p:sldId id="593" r:id="rId86"/>
    <p:sldId id="595" r:id="rId87"/>
    <p:sldId id="587" r:id="rId88"/>
    <p:sldId id="596" r:id="rId89"/>
    <p:sldId id="597" r:id="rId90"/>
    <p:sldId id="598" r:id="rId91"/>
    <p:sldId id="495" r:id="rId92"/>
    <p:sldId id="590" r:id="rId93"/>
    <p:sldId id="591" r:id="rId94"/>
    <p:sldId id="594" r:id="rId95"/>
    <p:sldId id="507" r:id="rId96"/>
    <p:sldId id="586" r:id="rId97"/>
    <p:sldId id="492" r:id="rId98"/>
    <p:sldId id="508" r:id="rId99"/>
    <p:sldId id="530" r:id="rId100"/>
    <p:sldId id="531" r:id="rId101"/>
    <p:sldId id="496" r:id="rId102"/>
    <p:sldId id="552" r:id="rId103"/>
    <p:sldId id="533" r:id="rId104"/>
    <p:sldId id="600" r:id="rId105"/>
    <p:sldId id="532" r:id="rId106"/>
    <p:sldId id="603" r:id="rId107"/>
    <p:sldId id="601" r:id="rId108"/>
    <p:sldId id="602" r:id="rId109"/>
    <p:sldId id="497" r:id="rId110"/>
    <p:sldId id="504" r:id="rId1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E4500-6178-4659-A075-6959B4B742C6}" v="3" dt="2021-11-06T10:29:26.890"/>
    <p1510:client id="{1B5FCB2C-1174-4931-8F53-DD2B10DD08D6}" v="9" dt="2021-11-04T15:55:52.805"/>
    <p1510:client id="{1B7690CD-7582-ABF4-E3BA-EF82F512251B}" v="1435" dt="2021-11-05T14:47:42.443"/>
    <p1510:client id="{23617FA8-034E-4AE4-BAD8-32EE3A2E0E9B}" v="1" dt="2021-11-06T17:23:30.572"/>
    <p1510:client id="{335876E6-F9C1-45E4-8F2B-267C77A002A5}" v="524" dt="2021-11-05T12:24:17.825"/>
    <p1510:client id="{36E30936-A799-480A-B071-A9D7ADB94A27}" v="41" dt="2021-11-05T11:21:00.505"/>
    <p1510:client id="{3EE360AE-C64E-401E-B851-7FE450E1A2BF}" v="1352" dt="2021-11-05T11:03:06.445"/>
    <p1510:client id="{42FB5D3A-5F3E-08BE-F58F-EC4DA99BCDAB}" v="601" dt="2021-11-04T18:00:57.265"/>
    <p1510:client id="{59C9B8C6-7D4F-0CF5-345E-26CA3F855152}" v="414" dt="2021-11-06T17:56:46.897"/>
    <p1510:client id="{6660EE8D-C0F6-42FE-AEC9-ACE88F6CBD2B}" v="4" dt="2021-11-05T10:55:15.917"/>
    <p1510:client id="{78842901-A1AE-BC9C-75F3-8E5CC469EA46}" v="294" dt="2021-11-05T17:28:31.984"/>
    <p1510:client id="{8D9877A4-6D99-4EC5-8403-DCC120A711E5}" v="91" dt="2021-11-05T11:03:55.220"/>
    <p1510:client id="{8FC1C04A-8D90-A402-7869-6E07270FE218}" v="37" dt="2021-11-05T09:29:15.170"/>
    <p1510:client id="{94EABFB2-3641-96F4-EB0B-5C761C759D5E}" v="170" dt="2021-11-05T12:59:41.892"/>
    <p1510:client id="{C84952EB-8D6C-4CC5-82D3-73F887FFC640}" v="43" dt="2021-11-04T13:39:42.628"/>
    <p1510:client id="{CAE83BB9-81FE-4333-8E11-AF739061AF0F}" v="3" dt="2021-11-05T16:48:09.067"/>
    <p1510:client id="{E4E82863-AF14-B96E-8D45-441785170380}" v="14" dt="2021-11-06T18:05:38.5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88719" autoAdjust="0"/>
  </p:normalViewPr>
  <p:slideViewPr>
    <p:cSldViewPr snapToGrid="0">
      <p:cViewPr varScale="1">
        <p:scale>
          <a:sx n="57" d="100"/>
          <a:sy n="57" d="100"/>
        </p:scale>
        <p:origin x="10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microsoft.com/office/2015/10/relationships/revisionInfo" Target="revisionInfo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presProps" Target="presProps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theme" Target="theme/theme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Antall lisenser</a:t>
            </a:r>
            <a:r>
              <a:rPr lang="nb-NO" baseline="0"/>
              <a:t> 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4.3756931965644702E-2"/>
          <c:y val="0.14984368560684114"/>
          <c:w val="0.95624306803435533"/>
          <c:h val="0.69997751605536096"/>
        </c:manualLayout>
      </c:layout>
      <c:lineChart>
        <c:grouping val="standar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Diskgolf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'Ark1'!$B$1:$H$1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'Ark1'!$B$2:$H$2</c:f>
              <c:numCache>
                <c:formatCode>General</c:formatCode>
                <c:ptCount val="7"/>
                <c:pt idx="0">
                  <c:v>369</c:v>
                </c:pt>
                <c:pt idx="1">
                  <c:v>367</c:v>
                </c:pt>
                <c:pt idx="2">
                  <c:v>309</c:v>
                </c:pt>
                <c:pt idx="3">
                  <c:v>363</c:v>
                </c:pt>
                <c:pt idx="4">
                  <c:v>482</c:v>
                </c:pt>
                <c:pt idx="5">
                  <c:v>436</c:v>
                </c:pt>
                <c:pt idx="6">
                  <c:v>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98-4796-8C90-31DD2192EBB3}"/>
            </c:ext>
          </c:extLst>
        </c:ser>
        <c:ser>
          <c:idx val="1"/>
          <c:order val="1"/>
          <c:tx>
            <c:strRef>
              <c:f>'Ark1'!$A$3</c:f>
              <c:strCache>
                <c:ptCount val="1"/>
                <c:pt idx="0">
                  <c:v>Ultimate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'Ark1'!$B$1:$H$1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'Ark1'!$B$3:$H$3</c:f>
              <c:numCache>
                <c:formatCode>General</c:formatCode>
                <c:ptCount val="7"/>
                <c:pt idx="0">
                  <c:v>105</c:v>
                </c:pt>
                <c:pt idx="1">
                  <c:v>97</c:v>
                </c:pt>
                <c:pt idx="2">
                  <c:v>132</c:v>
                </c:pt>
                <c:pt idx="3">
                  <c:v>183</c:v>
                </c:pt>
                <c:pt idx="4">
                  <c:v>132</c:v>
                </c:pt>
                <c:pt idx="5">
                  <c:v>14</c:v>
                </c:pt>
                <c:pt idx="6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98-4796-8C90-31DD2192EBB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35786240"/>
        <c:axId val="1535784160"/>
      </c:lineChart>
      <c:catAx>
        <c:axId val="153578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35784160"/>
        <c:crosses val="autoZero"/>
        <c:auto val="1"/>
        <c:lblAlgn val="ctr"/>
        <c:lblOffset val="100"/>
        <c:noMultiLvlLbl val="0"/>
      </c:catAx>
      <c:valAx>
        <c:axId val="153578416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3578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05758593914685"/>
          <c:y val="0.92205369101586643"/>
          <c:w val="0.25995297930832728"/>
          <c:h val="5.7501481042654026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A8063-1A35-4617-9FC9-78C2AAA1154E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FB71C-BE67-4DDC-B9F5-E6985C6FA9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9506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s/c6305d7ac485125cd066936c38ce069d/031da980e01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3945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497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Calibri"/>
              </a:rPr>
              <a:t>Link til Live-stemmingen hvis ikke lenka virker i presentasjonen. </a:t>
            </a:r>
          </a:p>
          <a:p>
            <a:r>
              <a:rPr lang="nb-NO">
                <a:hlinkClick r:id="rId3"/>
              </a:rPr>
              <a:t>https://www.mentimeter.com/s/c6305d7ac485125cd066936c38ce069d/031da980e01f</a:t>
            </a:r>
            <a:endParaRPr lang="nb-NO">
              <a:cs typeface="Calibri"/>
              <a:hlinkClick r:id="rId3"/>
            </a:endParaRP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6518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8597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0938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0938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Haakon</a:t>
            </a:r>
            <a:endParaRPr lang="nb-NO"/>
          </a:p>
          <a:p>
            <a:r>
              <a:rPr lang="nb-NO"/>
              <a:t>Norgescup i diskgolf aktiviserer rundt 300 spillere. </a:t>
            </a:r>
            <a:br>
              <a:rPr lang="nb-NO">
                <a:cs typeface="+mn-lt"/>
              </a:rPr>
            </a:br>
            <a:r>
              <a:rPr lang="nb-NO"/>
              <a:t>Ultimateserien </a:t>
            </a:r>
            <a:r>
              <a:rPr lang="nb-NO" err="1"/>
              <a:t>aktivserer</a:t>
            </a:r>
            <a:r>
              <a:rPr lang="nb-NO"/>
              <a:t> rundt 140 spillere</a:t>
            </a:r>
            <a:endParaRPr lang="en-US"/>
          </a:p>
          <a:p>
            <a:endParaRPr lang="nb-NO">
              <a:cs typeface="Calibri"/>
            </a:endParaRPr>
          </a:p>
          <a:p>
            <a:r>
              <a:rPr lang="nb-NO"/>
              <a:t>Em i diskgolf 2021 i Tsjekkia. Vi dro med en fin tropp til Em i diskgolf. Den var endel slanket på grunn av forfall på grunn av pandemien, men vi viste oss slagkraftig likevel. Norge fikk for første gang en medalje i juniorklassen for herrer. Evald hentet hjem en flott 3.dje plass. En meget sterk plassering i et felt som blant annet hadde 6 juniorer ratet over 1000. I dameklassen hadde vi 3 damer med og alle kvalifiserte seg til finalen. Her ble Anniken beste norske dame med en flott 5. plass. I Open hadde vi 8 spillere med og her var det Øyvind </a:t>
            </a:r>
            <a:r>
              <a:rPr lang="nb-NO" err="1"/>
              <a:t>Jarnes</a:t>
            </a:r>
            <a:r>
              <a:rPr lang="nb-NO"/>
              <a:t> som var beste nordmann med en fin 7. plass.</a:t>
            </a:r>
            <a:endParaRPr lang="nb-NO">
              <a:cs typeface="Calibri"/>
            </a:endParaRP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9326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Haakon</a:t>
            </a:r>
            <a:endParaRPr lang="nb-NO"/>
          </a:p>
          <a:p>
            <a:r>
              <a:rPr lang="nb-NO">
                <a:cs typeface="Calibri"/>
              </a:rPr>
              <a:t>Ingen US tall for 2020 grunnet pandemien. </a:t>
            </a:r>
            <a:r>
              <a:rPr lang="nb-NO" err="1">
                <a:cs typeface="Calibri"/>
              </a:rPr>
              <a:t>Us</a:t>
            </a:r>
            <a:r>
              <a:rPr lang="nb-NO">
                <a:cs typeface="Calibri"/>
              </a:rPr>
              <a:t> 2021/2022 er i gang igjen og første turnering (</a:t>
            </a:r>
            <a:r>
              <a:rPr lang="nb-NO" err="1">
                <a:cs typeface="Calibri"/>
              </a:rPr>
              <a:t>Trøndisk</a:t>
            </a:r>
            <a:r>
              <a:rPr lang="nb-NO">
                <a:cs typeface="Calibri"/>
              </a:rPr>
              <a:t>) hadde 11 lag.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3896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Haakon</a:t>
            </a:r>
          </a:p>
          <a:p>
            <a:r>
              <a:rPr lang="nb-NO"/>
              <a:t>I følge Metrix er det aktivitet i en eller annen form for seriespill over 42 helger i året. </a:t>
            </a:r>
            <a:endParaRPr lang="en-US"/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4973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Haakon</a:t>
            </a:r>
            <a:endParaRPr lang="nb-NO"/>
          </a:p>
          <a:p>
            <a:r>
              <a:rPr lang="nb-NO"/>
              <a:t>8 aktive </a:t>
            </a:r>
            <a:r>
              <a:rPr lang="nb-NO" err="1"/>
              <a:t>tourer</a:t>
            </a:r>
            <a:r>
              <a:rPr lang="nb-NO"/>
              <a:t> i diskgolf</a:t>
            </a:r>
            <a:endParaRPr lang="nb-NO">
              <a:cs typeface="Calibri"/>
            </a:endParaRPr>
          </a:p>
          <a:p>
            <a:r>
              <a:rPr lang="nb-NO" err="1"/>
              <a:t>Tourene</a:t>
            </a:r>
            <a:r>
              <a:rPr lang="nb-NO"/>
              <a:t> aktiviserer 1110 spillere.</a:t>
            </a:r>
            <a:endParaRPr lang="nb-NO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1316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Haakon</a:t>
            </a:r>
            <a:endParaRPr lang="nb-NO"/>
          </a:p>
          <a:p>
            <a:r>
              <a:rPr lang="nb-NO"/>
              <a:t>7 aktive </a:t>
            </a:r>
            <a:r>
              <a:rPr lang="nb-NO" err="1"/>
              <a:t>tourer</a:t>
            </a:r>
            <a:r>
              <a:rPr lang="nb-NO"/>
              <a:t> i diskgolf</a:t>
            </a:r>
            <a:endParaRPr lang="nb-NO">
              <a:cs typeface="Calibri"/>
            </a:endParaRPr>
          </a:p>
          <a:p>
            <a:r>
              <a:rPr lang="nb-NO" err="1"/>
              <a:t>Tourene</a:t>
            </a:r>
            <a:r>
              <a:rPr lang="nb-NO"/>
              <a:t> aktiviserer 1615 spillere.</a:t>
            </a:r>
            <a:endParaRPr lang="nb-NO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6320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0701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Typisk</a:t>
            </a:r>
            <a:r>
              <a:rPr lang="en-US">
                <a:cs typeface="Calibri"/>
              </a:rPr>
              <a:t> at man </a:t>
            </a:r>
            <a:r>
              <a:rPr lang="en-US" err="1">
                <a:cs typeface="Calibri"/>
              </a:rPr>
              <a:t>endrer</a:t>
            </a:r>
            <a:r>
              <a:rPr lang="en-US">
                <a:cs typeface="Calibri"/>
              </a:rPr>
              <a:t> score I </a:t>
            </a:r>
            <a:r>
              <a:rPr lang="en-US" err="1">
                <a:cs typeface="Calibri"/>
              </a:rPr>
              <a:t>appen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etterkant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eller</a:t>
            </a:r>
            <a:r>
              <a:rPr lang="en-US">
                <a:cs typeface="Calibri"/>
              </a:rPr>
              <a:t> man er den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fører</a:t>
            </a:r>
            <a:r>
              <a:rPr lang="en-US">
                <a:cs typeface="Calibri"/>
              </a:rPr>
              <a:t> score for alle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angir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lavere</a:t>
            </a:r>
            <a:r>
              <a:rPr lang="en-US">
                <a:cs typeface="Calibri"/>
              </a:rPr>
              <a:t> score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seg selv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905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Alle saker var "</a:t>
            </a:r>
            <a:r>
              <a:rPr lang="en-US" dirty="0" err="1">
                <a:cs typeface="Calibri"/>
              </a:rPr>
              <a:t>lokale</a:t>
            </a:r>
            <a:r>
              <a:rPr lang="en-US" dirty="0">
                <a:cs typeface="Calibri"/>
              </a:rPr>
              <a:t>" PDGA </a:t>
            </a:r>
            <a:r>
              <a:rPr lang="en-US" dirty="0" err="1">
                <a:cs typeface="Calibri"/>
              </a:rPr>
              <a:t>sanksjonerte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turneringer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8959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Diskgolfkomiteen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bedt</a:t>
            </a:r>
            <a:r>
              <a:rPr lang="en-US">
                <a:cs typeface="Calibri"/>
              </a:rPr>
              <a:t> om å se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dette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samt</a:t>
            </a:r>
            <a:r>
              <a:rPr lang="en-US">
                <a:cs typeface="Calibri"/>
              </a:rPr>
              <a:t> DNF </a:t>
            </a:r>
            <a:r>
              <a:rPr lang="en-US" err="1">
                <a:cs typeface="Calibri"/>
              </a:rPr>
              <a:t>problematikk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8435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Vi skal behandle noen av disse spørsmål litt senere idag.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2773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Hvordan kan klubber og forbund i samarbeid jobbe sammen for å stimulere til medlemsvekst i klubbene?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2793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Dere </a:t>
            </a:r>
            <a:r>
              <a:rPr lang="en-US" err="1">
                <a:cs typeface="Calibri"/>
              </a:rPr>
              <a:t>har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fått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tilsendt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dette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forkant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så</a:t>
            </a:r>
            <a:r>
              <a:rPr lang="en-US">
                <a:cs typeface="Calibri"/>
              </a:rPr>
              <a:t> vi tar det </a:t>
            </a:r>
            <a:r>
              <a:rPr lang="en-US" err="1">
                <a:cs typeface="Calibri"/>
              </a:rPr>
              <a:t>kjapt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så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hellere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stille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spørsmål</a:t>
            </a:r>
            <a:r>
              <a:rPr lang="en-US">
                <a:cs typeface="Calibri"/>
              </a:rPr>
              <a:t>...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62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5339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Thomas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63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7762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Mesteparten</a:t>
            </a:r>
            <a:r>
              <a:rPr lang="en-US">
                <a:cs typeface="Calibri"/>
              </a:rPr>
              <a:t> av "</a:t>
            </a:r>
            <a:r>
              <a:rPr lang="en-US" err="1">
                <a:cs typeface="Calibri"/>
              </a:rPr>
              <a:t>omsetningen</a:t>
            </a:r>
            <a:r>
              <a:rPr lang="en-US">
                <a:cs typeface="Calibri"/>
              </a:rPr>
              <a:t>" er </a:t>
            </a:r>
            <a:r>
              <a:rPr lang="en-US" err="1">
                <a:cs typeface="Calibri"/>
              </a:rPr>
              <a:t>egenandeler</a:t>
            </a:r>
            <a:r>
              <a:rPr lang="en-US">
                <a:cs typeface="Calibri"/>
              </a:rPr>
              <a:t> </a:t>
            </a:r>
            <a:br>
              <a:rPr lang="en-US">
                <a:cs typeface="+mn-lt"/>
              </a:rPr>
            </a:br>
            <a:r>
              <a:rPr lang="en-US">
                <a:cs typeface="Calibri"/>
              </a:rPr>
              <a:t>NM Cheer 6 mill</a:t>
            </a:r>
          </a:p>
          <a:p>
            <a:r>
              <a:rPr lang="en-US" err="1">
                <a:cs typeface="Calibri"/>
              </a:rPr>
              <a:t>Landslag</a:t>
            </a:r>
            <a:r>
              <a:rPr lang="en-US">
                <a:cs typeface="Calibri"/>
              </a:rPr>
              <a:t> Cheer 1 mill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64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9512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POST = NIF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65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304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Erik lønnes delvis av Post2 og Post3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67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65779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68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61486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Erik lønnes delvis av Post2 og Post3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69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6216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Calibri"/>
              </a:rPr>
              <a:t>Alle inntekter i avd.2-5 er egenandeler på landslag eller arrangement/kurs</a:t>
            </a: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71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69938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75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4281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Vårt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hovedfokus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ungdom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bredde</a:t>
            </a:r>
            <a:r>
              <a:rPr lang="en-US">
                <a:cs typeface="Calibri"/>
              </a:rPr>
              <a:t>.</a:t>
            </a:r>
          </a:p>
          <a:p>
            <a:r>
              <a:rPr lang="en-US">
                <a:cs typeface="Calibri"/>
              </a:rPr>
              <a:t>Vi </a:t>
            </a:r>
            <a:r>
              <a:rPr lang="en-US" err="1">
                <a:cs typeface="Calibri"/>
              </a:rPr>
              <a:t>skal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fasilitere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legge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rette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aktivitet</a:t>
            </a:r>
          </a:p>
          <a:p>
            <a:r>
              <a:rPr lang="en-US" err="1">
                <a:cs typeface="Calibri"/>
              </a:rPr>
              <a:t>Større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drejning</a:t>
            </a:r>
            <a:r>
              <a:rPr lang="en-US">
                <a:cs typeface="Calibri"/>
              </a:rPr>
              <a:t> mot </a:t>
            </a:r>
            <a:r>
              <a:rPr lang="en-US" err="1">
                <a:cs typeface="Calibri"/>
              </a:rPr>
              <a:t>honorarbaserte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leveranser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77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07026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Håndbøker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sjecklister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78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6184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Vårt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hovedfokus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ungdom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bredde</a:t>
            </a:r>
            <a:r>
              <a:rPr lang="en-US">
                <a:cs typeface="Calibri"/>
              </a:rPr>
              <a:t>.</a:t>
            </a:r>
          </a:p>
          <a:p>
            <a:r>
              <a:rPr lang="en-US">
                <a:cs typeface="Calibri"/>
              </a:rPr>
              <a:t>Vi </a:t>
            </a:r>
            <a:r>
              <a:rPr lang="en-US" err="1">
                <a:cs typeface="Calibri"/>
              </a:rPr>
              <a:t>skal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fasilitere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legge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rette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aktivitet</a:t>
            </a:r>
          </a:p>
          <a:p>
            <a:r>
              <a:rPr lang="en-US" err="1">
                <a:cs typeface="Calibri"/>
              </a:rPr>
              <a:t>Større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drejning</a:t>
            </a:r>
            <a:r>
              <a:rPr lang="en-US">
                <a:cs typeface="Calibri"/>
              </a:rPr>
              <a:t> mot </a:t>
            </a:r>
            <a:r>
              <a:rPr lang="en-US" err="1">
                <a:cs typeface="Calibri"/>
              </a:rPr>
              <a:t>honorarbaserte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leveranser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79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702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Fysisk</a:t>
            </a:r>
            <a:r>
              <a:rPr lang="en-US">
                <a:cs typeface="Calibri"/>
              </a:rPr>
              <a:t> øvelsesbank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82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28678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Fysisk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øvelsesbank</a:t>
            </a:r>
          </a:p>
          <a:p>
            <a:r>
              <a:rPr lang="en-US" err="1">
                <a:cs typeface="Calibri"/>
              </a:rPr>
              <a:t>Teknikkvideoer</a:t>
            </a:r>
          </a:p>
          <a:p>
            <a:r>
              <a:rPr lang="en-US" err="1">
                <a:cs typeface="Calibri"/>
              </a:rPr>
              <a:t>Foredrag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83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1017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8D9B7-5942-44B2-8FA9-11DC0E4E1BD5}" type="slidenum">
              <a:rPr lang="nb-NO" smtClean="0"/>
              <a:t>95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05994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Alle PDGA konkurranser i regi norsk klubb  150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100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8046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Alle PDGA konkurranser i regi norsk klubb  150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101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8528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Alle PDGA konkurranser i regi norsk klubb  150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102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76782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Alle PDGA konkurranser i regi norsk klubb  150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FB71C-BE67-4DDC-B9F5-E6985C6FA90E}" type="slidenum">
              <a:rPr lang="nb-NO" smtClean="0"/>
              <a:t>103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9859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26FCEC-075A-436B-9F36-E9ADC0F7DC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6228095-D764-496C-99C7-D50DA2E65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09DF3D-55E7-4534-9985-2D2C8D253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D636E2-1B7F-4B5B-829E-D7C49DCBD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B3DBA3-2C5B-47A6-BBFB-C1F18328E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88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C1CD82-07D8-479E-BE78-87EACA91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A2E172-A354-49A6-9C7F-D77C59FEB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744247-8BCF-4634-A7E2-8FDA0937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95C694-E023-4EB4-8C3A-307982C47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405D56-39C1-444C-9506-EB86195D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2265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E8B942-9DFD-4960-A30D-46150EBDD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6018BF-4B6E-42FB-920B-2508A785E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6B8049-8634-44DE-81AD-4E1424627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536A0F-4F10-45FC-BA9A-3E4896616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E8F9D2-5591-49B8-8915-4A51F846C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6146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B5257D-3521-4B8A-AF40-DF4CEBC8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AE87FF-E7BA-4F67-8915-D9ABC5364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ADA8A07-97F6-45B7-9C28-A4CE97762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D5D627D-FE11-446B-816C-8EB6D6FF5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E2F6C7A-32F9-4CC8-B1F1-E2FE87B89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DFC99C6-E4DF-480B-8976-3FCFAAEB8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09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082847-BC1D-478E-A488-18B2D019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DD8B5C-3F7A-44A0-9BA4-811744E2E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24C5A3C-95D7-4B8F-AC8B-C25A73865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E452834-F2C8-4FD1-BD82-C5A61E418E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AF097B7-BFFE-4F15-84EC-F8EE2AC9E2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08643B3-BC62-4196-B490-1506B27C3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ED9F947-1754-44FE-8306-E530C781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514E906-3F98-431A-82CB-10EB93CAE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2441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2B340-330A-44D3-9B79-3FCE8CA4B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C621D0E-083C-4D8F-B9B9-C97D821F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7D1F175-0C97-4FE3-8EC5-1B8AF6AD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823BF0E-7FEA-4E7C-B82E-AA9665E49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720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6480AD3-B22C-42A6-9099-52FEC502C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33E9635-F1F9-4779-85F1-9E2A50559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755AA-F2CA-4C8B-9AF5-8E4DDD2D5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0139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B26126-B7F3-4143-A1B4-71AC0867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6E6CB7-964B-4BD5-A284-A16F7A0B7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D11813A-12A3-4681-B715-4CD25639E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41750F-EC09-44D2-A67A-437911546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733627-F8FD-45FF-A39A-D325CD472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4FD17E6-30F4-4852-B913-F98392D6D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822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39B336-A723-4062-9C6A-2E9F3FAF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754F1B1-DBD8-4616-A713-2877E4C3A6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854D688-D70F-4098-866B-53DB0CC77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172BCB8-C9FA-4A91-A700-370CDCCE0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5D5F06B-AE38-4B9B-A4C4-C64665596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B62466-C27A-451B-891D-4E5DE0B99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519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5E1756-C39E-4E24-B389-FBC41C0E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527D193-A249-4C36-96EE-1C962D2B0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017E8D-CB89-43E7-A857-C34275E61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664C31-90D6-4998-B88C-EFCBE42D2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9AFCB5-33E4-4AE9-BDE0-7C7DAAE44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280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1C606D8-882B-42A2-B05B-9053D55A6F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0974A59-4482-4DC5-B1DD-0E08DBD01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38E4E8-C63A-4AB6-8A3E-95245B961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D15574-DC5B-4D96-9EBE-F2163D371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1325EE-406B-4ABB-ACAB-9BA7EF040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963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135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3284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42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6120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8630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23374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20982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664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158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9368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8751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IF_ppt2_n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4788" y="1426443"/>
            <a:ext cx="10363200" cy="57314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1" i="0">
                <a:solidFill>
                  <a:srgbClr val="002F4F"/>
                </a:solidFill>
                <a:latin typeface="Arial"/>
                <a:cs typeface="Arial"/>
              </a:defRPr>
            </a:lvl1pPr>
          </a:lstStyle>
          <a:p>
            <a:r>
              <a:rPr lang="sv-SE" err="1"/>
              <a:t>Click</a:t>
            </a:r>
            <a:r>
              <a:rPr lang="sv-SE"/>
              <a:t> </a:t>
            </a:r>
            <a:r>
              <a:rPr lang="sv-SE" err="1"/>
              <a:t>to</a:t>
            </a:r>
            <a:r>
              <a:rPr lang="sv-SE"/>
              <a:t> </a:t>
            </a:r>
            <a:r>
              <a:rPr lang="sv-SE" err="1"/>
              <a:t>edit</a:t>
            </a:r>
            <a:r>
              <a:rPr lang="sv-SE"/>
              <a:t> Master </a:t>
            </a:r>
            <a:r>
              <a:rPr lang="sv-SE" err="1"/>
              <a:t>title</a:t>
            </a:r>
            <a:r>
              <a:rPr lang="sv-SE"/>
              <a:t> style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24984" y="2070900"/>
            <a:ext cx="10363200" cy="44005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002F50"/>
                </a:solidFill>
              </a:defRPr>
            </a:lvl1pPr>
            <a:lvl2pPr marL="457200" indent="0" algn="l">
              <a:buNone/>
              <a:defRPr sz="2000" b="1"/>
            </a:lvl2pPr>
            <a:lvl3pPr marL="914400" indent="0" algn="l">
              <a:buNone/>
              <a:defRPr sz="2000" b="1"/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/>
            </a:lvl4pPr>
            <a:lvl5pPr marL="1828800" indent="0" algn="l">
              <a:buNone/>
              <a:defRPr sz="2000" b="1"/>
            </a:lvl5pPr>
          </a:lstStyle>
          <a:p>
            <a:pPr lvl="0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1951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EEF673F-E0A4-4EB0-A5DB-CFFF6B12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D0253EB-372B-4A28-81F0-FCD61002D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8637C0-F95D-42CA-BD5A-2E99A9E3D3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CEAEC-A90D-41CC-BED1-514D70CC432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E44D97-3D17-4305-A6E8-B88EBFBE7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BD435-F3F8-43F4-9F01-6DB3B89FC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13FDD-033A-48A0-9A6B-B4703B9430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02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07D88-7E46-4B25-AF24-03754418C30F}" type="datetimeFigureOut">
              <a:rPr lang="nb-NO" smtClean="0"/>
              <a:t>24.11.2021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B872A-BD65-4DD2-BA3C-9AA610C9E4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952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nti.com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www.mentimeter.com/s/c6305d7ac485125cd066936c38ce069d/031da980e01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f94_9FkTrI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5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emf"/><Relationship Id="rId5" Type="http://schemas.openxmlformats.org/officeDocument/2006/relationships/package" Target="../embeddings/Microsoft_Excel_Worksheet.xlsx"/><Relationship Id="rId4" Type="http://schemas.openxmlformats.org/officeDocument/2006/relationships/chart" Target="../charts/char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trener.nif.no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drettsforbundet.no/digital/trenerattest/brukerveiledning/" TargetMode="Externa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sv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4D767EA-47B7-418C-BE42-D3D340DFC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492" y="0"/>
            <a:ext cx="9141016" cy="6858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93DAD81-BC38-408B-9F63-9046BBB53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412" y="421925"/>
            <a:ext cx="2259175" cy="829456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B393DE7-B676-4466-BF7B-13499457E555}"/>
              </a:ext>
            </a:extLst>
          </p:cNvPr>
          <p:cNvSpPr txBox="1"/>
          <p:nvPr/>
        </p:nvSpPr>
        <p:spPr>
          <a:xfrm>
            <a:off x="6258188" y="5150840"/>
            <a:ext cx="34310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u="sng"/>
              <a:t>KLUBBLEDERMØTE 2021</a:t>
            </a:r>
            <a:br>
              <a:rPr lang="nb-NO" sz="2400" u="sng"/>
            </a:br>
            <a:r>
              <a:rPr lang="nb-NO" sz="2400"/>
              <a:t>DISKSPORT</a:t>
            </a:r>
          </a:p>
          <a:p>
            <a:endParaRPr lang="nb-NO"/>
          </a:p>
          <a:p>
            <a:pPr algn="ctr"/>
            <a:r>
              <a:rPr lang="nb-NO"/>
              <a:t>6-7.November</a:t>
            </a:r>
          </a:p>
        </p:txBody>
      </p:sp>
    </p:spTree>
    <p:extLst>
      <p:ext uri="{BB962C8B-B14F-4D97-AF65-F5344CB8AC3E}">
        <p14:creationId xmlns:p14="http://schemas.microsoft.com/office/powerpoint/2010/main" val="417284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Velkommen til samling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Seksjon DISK</a:t>
            </a:r>
          </a:p>
          <a:p>
            <a:pPr lvl="1"/>
            <a:r>
              <a:rPr lang="nb-NO"/>
              <a:t>Arbeidsutvalget</a:t>
            </a:r>
          </a:p>
          <a:p>
            <a:pPr lvl="1"/>
            <a:r>
              <a:rPr lang="nb-NO"/>
              <a:t>Ansatte i forbund 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Seksjon Disksport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Arbeidsutvalget</a:t>
            </a:r>
          </a:p>
          <a:p>
            <a:pPr lvl="1"/>
            <a:r>
              <a:rPr lang="nb-NO"/>
              <a:t>Haakon Laastad</a:t>
            </a:r>
          </a:p>
          <a:p>
            <a:pPr lvl="1"/>
            <a:r>
              <a:rPr lang="nb-NO"/>
              <a:t>Ståle de Lange Kofoed</a:t>
            </a:r>
          </a:p>
          <a:p>
            <a:pPr lvl="1"/>
            <a:r>
              <a:rPr lang="nb-NO"/>
              <a:t>Raymond  Andreassen</a:t>
            </a:r>
          </a:p>
          <a:p>
            <a:pPr lvl="1"/>
            <a:endParaRPr lang="nb-NO"/>
          </a:p>
          <a:p>
            <a:pPr lvl="1"/>
            <a:r>
              <a:rPr lang="nb-NO"/>
              <a:t>Diskgolfkomiteen</a:t>
            </a:r>
          </a:p>
          <a:p>
            <a:pPr lvl="1"/>
            <a:r>
              <a:rPr lang="nb-NO"/>
              <a:t>Ultimatekomiteen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5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solidFill>
                  <a:schemeClr val="accent1"/>
                </a:solidFill>
                <a:latin typeface="Calibri"/>
                <a:cs typeface="Calibri"/>
              </a:rPr>
              <a:t>NAIF </a:t>
            </a:r>
            <a:r>
              <a:rPr lang="en-US" sz="4400" err="1">
                <a:solidFill>
                  <a:schemeClr val="accent1"/>
                </a:solidFill>
                <a:latin typeface="Calibri"/>
                <a:cs typeface="Calibri"/>
              </a:rPr>
              <a:t>administrasjonen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17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Tone Sparby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generalsekretær</a:t>
            </a:r>
            <a:endParaRPr lang="en-US" sz="2400" b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Thomas Kejser-Lervik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sportsdirektør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Nadja Olsen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økonomi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Thea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Halgard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organisasjonsansvarlig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prosjektleder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NM cheer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Erik Hammer Staalesen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utviklingsansvarlig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Disksport</a:t>
            </a:r>
          </a:p>
          <a:p>
            <a:pPr marL="800100" lvl="1" indent="-342900"/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Oddbjørn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Molvik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vikar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for Erik)</a:t>
            </a:r>
            <a:endParaRPr lang="en-US" sz="2000" b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Jostein Larsen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idrettskoordinator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(disk og lacrosse)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Daniela Ohnstad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utviklingsansvarlig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cheer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Karina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Heggeli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idrettskoordinator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(cheer)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Jørgen Benestad-Johansen – </a:t>
            </a:r>
            <a:r>
              <a:rPr lang="en-US" sz="2400" err="1">
                <a:latin typeface="Calibri" panose="020F0502020204030204" pitchFamily="34" charset="0"/>
                <a:cs typeface="Calibri" panose="020F0502020204030204" pitchFamily="34" charset="0"/>
              </a:rPr>
              <a:t>utviklingsansvarlig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 Amerikansk Fotball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Marie Solhaug – </a:t>
            </a:r>
            <a:r>
              <a:rPr lang="en-US" sz="2400" b="0" err="1">
                <a:latin typeface="Calibri" panose="020F0502020204030204" pitchFamily="34" charset="0"/>
                <a:cs typeface="Calibri" panose="020F0502020204030204" pitchFamily="34" charset="0"/>
              </a:rPr>
              <a:t>driftsansvarlig</a:t>
            </a:r>
            <a:r>
              <a:rPr lang="en-US" sz="2400" b="0">
                <a:latin typeface="Calibri" panose="020F0502020204030204" pitchFamily="34" charset="0"/>
                <a:cs typeface="Calibri" panose="020F0502020204030204" pitchFamily="34" charset="0"/>
              </a:rPr>
              <a:t> amerikansk fotball</a:t>
            </a:r>
          </a:p>
          <a:p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31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80F4302-9C1D-4E0F-8DD3-B51190FFE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>
                <a:latin typeface="+mn-lt"/>
                <a:ea typeface="+mj-lt"/>
                <a:cs typeface="+mj-lt"/>
              </a:rPr>
              <a:t>Hvem er dere?</a:t>
            </a:r>
            <a:endParaRPr lang="nb-NO">
              <a:latin typeface="+mn-lt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7B0C04F-8AC4-4AF2-985E-064B15DDEAA5}"/>
              </a:ext>
            </a:extLst>
          </p:cNvPr>
          <p:cNvSpPr txBox="1"/>
          <p:nvPr/>
        </p:nvSpPr>
        <p:spPr>
          <a:xfrm>
            <a:off x="962482" y="2023836"/>
            <a:ext cx="8724181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nb-NO" sz="3200" spc="-20">
                <a:cs typeface="Calibri"/>
              </a:rPr>
              <a:t>Hva </a:t>
            </a:r>
            <a:r>
              <a:rPr lang="nb-NO" sz="3200" spc="-15">
                <a:cs typeface="Calibri"/>
              </a:rPr>
              <a:t>heter</a:t>
            </a:r>
            <a:r>
              <a:rPr lang="nb-NO" sz="3200" spc="15">
                <a:cs typeface="Calibri"/>
              </a:rPr>
              <a:t> </a:t>
            </a:r>
            <a:r>
              <a:rPr lang="nb-NO" sz="3200" spc="-15">
                <a:cs typeface="Calibri"/>
              </a:rPr>
              <a:t>du?</a:t>
            </a:r>
            <a:endParaRPr lang="nb-NO" sz="3200">
              <a:cs typeface="Calibri"/>
            </a:endParaRPr>
          </a:p>
          <a:p>
            <a:pPr>
              <a:buChar char="•"/>
            </a:pPr>
            <a:r>
              <a:rPr lang="nb-NO" sz="3200" spc="-25">
                <a:cs typeface="Calibri"/>
              </a:rPr>
              <a:t>Hvilken </a:t>
            </a:r>
            <a:r>
              <a:rPr lang="nb-NO" sz="3200" spc="-10">
                <a:cs typeface="Calibri"/>
              </a:rPr>
              <a:t>klubb </a:t>
            </a:r>
            <a:r>
              <a:rPr lang="nb-NO" sz="3200">
                <a:cs typeface="Calibri"/>
              </a:rPr>
              <a:t>er </a:t>
            </a:r>
            <a:r>
              <a:rPr lang="nb-NO" sz="3200" spc="-10">
                <a:cs typeface="Calibri"/>
              </a:rPr>
              <a:t>du</a:t>
            </a:r>
            <a:r>
              <a:rPr lang="nb-NO" sz="3200" spc="55">
                <a:cs typeface="Calibri"/>
              </a:rPr>
              <a:t> </a:t>
            </a:r>
            <a:r>
              <a:rPr lang="nb-NO" sz="3200" spc="-30">
                <a:cs typeface="Calibri"/>
              </a:rPr>
              <a:t>fra?</a:t>
            </a:r>
            <a:endParaRPr lang="nb-NO" sz="3200">
              <a:cs typeface="Calibri"/>
            </a:endParaRPr>
          </a:p>
          <a:p>
            <a:pPr>
              <a:buChar char="•"/>
            </a:pPr>
            <a:r>
              <a:rPr lang="nb-NO" sz="3200" spc="-25">
                <a:cs typeface="Calibri"/>
              </a:rPr>
              <a:t>Hvilken </a:t>
            </a:r>
            <a:r>
              <a:rPr lang="nb-NO" sz="3200" spc="-40">
                <a:cs typeface="Calibri"/>
              </a:rPr>
              <a:t>rolle </a:t>
            </a:r>
            <a:r>
              <a:rPr lang="nb-NO" sz="3200" spc="-5">
                <a:cs typeface="Calibri"/>
              </a:rPr>
              <a:t>har </a:t>
            </a:r>
            <a:r>
              <a:rPr lang="nb-NO" sz="3200" spc="-10">
                <a:cs typeface="Calibri"/>
              </a:rPr>
              <a:t>du </a:t>
            </a:r>
            <a:r>
              <a:rPr lang="nb-NO" sz="3200">
                <a:cs typeface="Calibri"/>
              </a:rPr>
              <a:t>i</a:t>
            </a:r>
            <a:r>
              <a:rPr lang="nb-NO" sz="3200" spc="210">
                <a:cs typeface="Calibri"/>
              </a:rPr>
              <a:t> </a:t>
            </a:r>
            <a:r>
              <a:rPr lang="nb-NO" sz="3200" spc="-10">
                <a:cs typeface="Calibri"/>
              </a:rPr>
              <a:t>klubben?</a:t>
            </a:r>
            <a:endParaRPr lang="nb-NO" sz="3200">
              <a:cs typeface="Calibri"/>
            </a:endParaRPr>
          </a:p>
          <a:p>
            <a:pPr>
              <a:buChar char="•"/>
            </a:pPr>
            <a:r>
              <a:rPr lang="nb-NO" sz="3200" spc="-5">
                <a:cs typeface="Calibri"/>
              </a:rPr>
              <a:t>Hvor lenge har </a:t>
            </a:r>
            <a:r>
              <a:rPr lang="nb-NO" sz="3200" spc="-10">
                <a:cs typeface="Calibri"/>
              </a:rPr>
              <a:t>du </a:t>
            </a:r>
            <a:r>
              <a:rPr lang="nb-NO" sz="3200" spc="-15">
                <a:cs typeface="Calibri"/>
              </a:rPr>
              <a:t>vært </a:t>
            </a:r>
            <a:r>
              <a:rPr lang="nb-NO" sz="3200">
                <a:cs typeface="Calibri"/>
              </a:rPr>
              <a:t>i</a:t>
            </a:r>
            <a:r>
              <a:rPr lang="nb-NO" sz="3200" spc="-90">
                <a:cs typeface="Calibri"/>
              </a:rPr>
              <a:t> disk</a:t>
            </a:r>
            <a:r>
              <a:rPr lang="nb-NO" sz="3200" spc="-10">
                <a:cs typeface="Calibri"/>
              </a:rPr>
              <a:t>miljøet?</a:t>
            </a:r>
            <a:endParaRPr lang="nb-NO" sz="3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709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21AC2-DD18-4D9A-B6E1-344D1159E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0659"/>
          </a:xfrm>
        </p:spPr>
        <p:txBody>
          <a:bodyPr/>
          <a:lstStyle/>
          <a:p>
            <a:r>
              <a:rPr lang="en-US" b="1">
                <a:ea typeface="+mj-lt"/>
                <a:cs typeface="+mj-lt"/>
              </a:rPr>
              <a:t>Program Lørdag</a:t>
            </a:r>
            <a:r>
              <a:rPr lang="en-US">
                <a:ea typeface="+mj-lt"/>
                <a:cs typeface="+mj-lt"/>
              </a:rPr>
              <a:t>                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EBEC8-8CA0-41A7-9F59-34601EDFC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291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>
                <a:ea typeface="+mn-lt"/>
                <a:cs typeface="+mn-lt"/>
              </a:rPr>
              <a:t>10:00     Velkommen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10:20     Oppsummering 2020-2021 – Seksjonsledelsens rapport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10:50     Juks i diskgolf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11:10     Ultimatekomiteen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11:25     Pause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11:45     Deltagelse i klubbens aktiviteter – Medlemskap?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12:15     Diskgolfkomiteen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               Utvikling av forbundet diskgolf arrangement (NM, NC og regionalt)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13:00     Lunsj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13:50     Gruppearbeid om utvikling av arrangement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15:00     Pause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15:15     Presentasjon: Hvordan bygge klubbmiljø og god treningskultur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16:15     Gruppearbeid om klubbmiljø og treningskultur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17:00     Pause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17:15     Gruppearbeid om klubbmiljø og treningskultur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18:00     Avslutte for dagen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19:00     Middag </a:t>
            </a:r>
            <a:endParaRPr lang="en-US" sz="1800">
              <a:cs typeface="Calibri" panose="020F0502020204030204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55788AA1-2D1B-45AE-B3AE-6F450F015BB7}"/>
              </a:ext>
            </a:extLst>
          </p:cNvPr>
          <p:cNvCxnSpPr>
            <a:cxnSpLocks/>
          </p:cNvCxnSpPr>
          <p:nvPr/>
        </p:nvCxnSpPr>
        <p:spPr>
          <a:xfrm>
            <a:off x="233441" y="6117794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608A87A5-800A-4117-9B3B-19DCA7A58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48" y="6357875"/>
            <a:ext cx="735394" cy="270000"/>
          </a:xfrm>
          <a:prstGeom prst="rect">
            <a:avLst/>
          </a:prstGeom>
        </p:spPr>
      </p:pic>
      <p:pic>
        <p:nvPicPr>
          <p:cNvPr id="5" name="Plassholder for innhold 2">
            <a:extLst>
              <a:ext uri="{FF2B5EF4-FFF2-40B4-BE49-F238E27FC236}">
                <a16:creationId xmlns:a16="http://schemas.microsoft.com/office/drawing/2014/main" id="{24B0AE03-D329-4936-8C8E-1A7C37CDD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1950" y="4009706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8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21AC2-DD18-4D9A-B6E1-344D1159E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0659"/>
          </a:xfrm>
        </p:spPr>
        <p:txBody>
          <a:bodyPr/>
          <a:lstStyle/>
          <a:p>
            <a:r>
              <a:rPr lang="en-US" b="1">
                <a:ea typeface="+mj-lt"/>
                <a:cs typeface="+mj-lt"/>
              </a:rPr>
              <a:t>Program Søndag </a:t>
            </a:r>
            <a:r>
              <a:rPr lang="en-US">
                <a:ea typeface="+mj-lt"/>
                <a:cs typeface="+mj-lt"/>
              </a:rPr>
              <a:t>                </a:t>
            </a:r>
            <a:endParaRPr lang="en-US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EBEC8-8CA0-41A7-9F59-34601EDFC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2913"/>
            <a:ext cx="924212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>
                <a:ea typeface="+mn-lt"/>
                <a:cs typeface="+mn-lt"/>
              </a:rPr>
              <a:t>9:30       </a:t>
            </a:r>
            <a:r>
              <a:rPr lang="en-US" sz="1800" err="1">
                <a:ea typeface="+mn-lt"/>
                <a:cs typeface="+mn-lt"/>
              </a:rPr>
              <a:t>Lisensutvikling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og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økonomi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10:00     </a:t>
            </a:r>
            <a:r>
              <a:rPr lang="en-US" sz="1800" err="1">
                <a:ea typeface="+mn-lt"/>
                <a:cs typeface="+mn-lt"/>
              </a:rPr>
              <a:t>Aktivitet</a:t>
            </a:r>
            <a:r>
              <a:rPr lang="en-US" sz="1800">
                <a:ea typeface="+mn-lt"/>
                <a:cs typeface="+mn-lt"/>
              </a:rPr>
              <a:t> 2022  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10:30     </a:t>
            </a:r>
            <a:r>
              <a:rPr lang="en-US" sz="1800" err="1">
                <a:ea typeface="+mn-lt"/>
                <a:cs typeface="+mn-lt"/>
              </a:rPr>
              <a:t>Samtaler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rundt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Forbundets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rolle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og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begrensinger</a:t>
            </a:r>
            <a:r>
              <a:rPr lang="en-US" sz="1800">
                <a:ea typeface="+mn-lt"/>
                <a:cs typeface="+mn-lt"/>
              </a:rPr>
              <a:t>.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11:00     Workshop: </a:t>
            </a:r>
            <a:r>
              <a:rPr lang="en-US" sz="1800" err="1">
                <a:ea typeface="+mn-lt"/>
                <a:cs typeface="+mn-lt"/>
              </a:rPr>
              <a:t>hva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kan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forbundet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bidra</a:t>
            </a:r>
            <a:r>
              <a:rPr lang="en-US" sz="1800">
                <a:ea typeface="+mn-lt"/>
                <a:cs typeface="+mn-lt"/>
              </a:rPr>
              <a:t> med for din </a:t>
            </a:r>
            <a:r>
              <a:rPr lang="en-US" sz="1800" err="1">
                <a:ea typeface="+mn-lt"/>
                <a:cs typeface="+mn-lt"/>
              </a:rPr>
              <a:t>klubb</a:t>
            </a:r>
            <a:r>
              <a:rPr lang="en-US" sz="1800">
                <a:ea typeface="+mn-lt"/>
                <a:cs typeface="+mn-lt"/>
              </a:rPr>
              <a:t> det </a:t>
            </a:r>
            <a:r>
              <a:rPr lang="en-US" sz="1800" err="1">
                <a:ea typeface="+mn-lt"/>
                <a:cs typeface="+mn-lt"/>
              </a:rPr>
              <a:t>neste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året</a:t>
            </a:r>
            <a:r>
              <a:rPr lang="en-US" sz="1800">
                <a:ea typeface="+mn-lt"/>
                <a:cs typeface="+mn-lt"/>
              </a:rPr>
              <a:t>.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12:00     Pause, husk </a:t>
            </a:r>
            <a:r>
              <a:rPr lang="en-US" sz="1800" err="1">
                <a:ea typeface="+mn-lt"/>
                <a:cs typeface="+mn-lt"/>
              </a:rPr>
              <a:t>utsjekking</a:t>
            </a:r>
            <a:r>
              <a:rPr lang="en-US" sz="1800">
                <a:ea typeface="+mn-lt"/>
                <a:cs typeface="+mn-lt"/>
              </a:rPr>
              <a:t>!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12:15    Workshop </a:t>
            </a:r>
            <a:r>
              <a:rPr lang="en-US" sz="1800" err="1">
                <a:ea typeface="+mn-lt"/>
                <a:cs typeface="+mn-lt"/>
              </a:rPr>
              <a:t>oppsummering</a:t>
            </a:r>
            <a:r>
              <a:rPr lang="en-US" sz="1800">
                <a:ea typeface="+mn-lt"/>
                <a:cs typeface="+mn-lt"/>
              </a:rPr>
              <a:t>: </a:t>
            </a:r>
            <a:r>
              <a:rPr lang="en-US" sz="1800" err="1">
                <a:ea typeface="+mn-lt"/>
                <a:cs typeface="+mn-lt"/>
              </a:rPr>
              <a:t>hva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kan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forbundet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bidra</a:t>
            </a:r>
            <a:r>
              <a:rPr lang="en-US" sz="1800">
                <a:ea typeface="+mn-lt"/>
                <a:cs typeface="+mn-lt"/>
              </a:rPr>
              <a:t> med for din </a:t>
            </a:r>
            <a:r>
              <a:rPr lang="en-US" sz="1800" err="1">
                <a:ea typeface="+mn-lt"/>
                <a:cs typeface="+mn-lt"/>
              </a:rPr>
              <a:t>klubb</a:t>
            </a:r>
            <a:r>
              <a:rPr lang="en-US" sz="1800">
                <a:ea typeface="+mn-lt"/>
                <a:cs typeface="+mn-lt"/>
              </a:rPr>
              <a:t> det </a:t>
            </a:r>
            <a:r>
              <a:rPr lang="en-US" sz="1800" err="1">
                <a:ea typeface="+mn-lt"/>
                <a:cs typeface="+mn-lt"/>
              </a:rPr>
              <a:t>neste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året</a:t>
            </a:r>
            <a:r>
              <a:rPr lang="en-US" sz="1800">
                <a:ea typeface="+mn-lt"/>
                <a:cs typeface="+mn-lt"/>
              </a:rPr>
              <a:t>.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13:00     </a:t>
            </a:r>
            <a:r>
              <a:rPr lang="en-US" sz="1800" err="1">
                <a:ea typeface="+mn-lt"/>
                <a:cs typeface="+mn-lt"/>
              </a:rPr>
              <a:t>Lunsj</a:t>
            </a:r>
            <a:r>
              <a:rPr lang="en-US" sz="1800">
                <a:ea typeface="+mn-lt"/>
                <a:cs typeface="+mn-lt"/>
              </a:rPr>
              <a:t>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13:30     </a:t>
            </a:r>
            <a:r>
              <a:rPr lang="en-US" sz="1800" err="1">
                <a:ea typeface="+mn-lt"/>
                <a:cs typeface="+mn-lt"/>
              </a:rPr>
              <a:t>Seksjonens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spørretime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14:15     Pause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14:30    </a:t>
            </a:r>
            <a:r>
              <a:rPr lang="en-US" sz="1800" err="1">
                <a:ea typeface="+mn-lt"/>
                <a:cs typeface="+mn-lt"/>
              </a:rPr>
              <a:t>Seksjonsmøtet</a:t>
            </a:r>
            <a:r>
              <a:rPr lang="en-US" sz="1800">
                <a:ea typeface="+mn-lt"/>
                <a:cs typeface="+mn-lt"/>
              </a:rPr>
              <a:t> (</a:t>
            </a:r>
            <a:r>
              <a:rPr lang="en-US" sz="1800" err="1">
                <a:ea typeface="+mn-lt"/>
                <a:cs typeface="+mn-lt"/>
              </a:rPr>
              <a:t>Årsmøte</a:t>
            </a:r>
            <a:r>
              <a:rPr lang="en-US" sz="1800">
                <a:ea typeface="+mn-lt"/>
                <a:cs typeface="+mn-lt"/>
              </a:rPr>
              <a:t>) starter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                </a:t>
            </a:r>
            <a:r>
              <a:rPr lang="en-US" sz="1800" err="1">
                <a:ea typeface="+mn-lt"/>
                <a:cs typeface="+mn-lt"/>
              </a:rPr>
              <a:t>Valg</a:t>
            </a:r>
            <a:r>
              <a:rPr lang="en-US" sz="1800">
                <a:ea typeface="+mn-lt"/>
                <a:cs typeface="+mn-lt"/>
              </a:rPr>
              <a:t> av </a:t>
            </a:r>
            <a:r>
              <a:rPr lang="en-US" sz="1800" err="1">
                <a:ea typeface="+mn-lt"/>
                <a:cs typeface="+mn-lt"/>
              </a:rPr>
              <a:t>komiteer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                Lisens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                </a:t>
            </a:r>
            <a:r>
              <a:rPr lang="en-US" sz="1800" err="1">
                <a:ea typeface="+mn-lt"/>
                <a:cs typeface="+mn-lt"/>
              </a:rPr>
              <a:t>Medlemsavgift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til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seksjonen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Disksportseksjonen</a:t>
            </a:r>
            <a:r>
              <a:rPr lang="en-US" sz="1800">
                <a:ea typeface="+mn-lt"/>
                <a:cs typeface="+mn-lt"/>
              </a:rPr>
              <a:t>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15:45     </a:t>
            </a:r>
            <a:r>
              <a:rPr lang="en-US" sz="1800" err="1">
                <a:ea typeface="+mn-lt"/>
                <a:cs typeface="+mn-lt"/>
              </a:rPr>
              <a:t>Oppsummering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og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takk</a:t>
            </a:r>
            <a:r>
              <a:rPr lang="en-US" sz="1800">
                <a:ea typeface="+mn-lt"/>
                <a:cs typeface="+mn-lt"/>
              </a:rPr>
              <a:t> for </a:t>
            </a:r>
            <a:r>
              <a:rPr lang="en-US" sz="1800" err="1">
                <a:ea typeface="+mn-lt"/>
                <a:cs typeface="+mn-lt"/>
              </a:rPr>
              <a:t>i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år</a:t>
            </a:r>
            <a:r>
              <a:rPr lang="en-US" sz="1800">
                <a:ea typeface="+mn-lt"/>
                <a:cs typeface="+mn-lt"/>
              </a:rPr>
              <a:t>!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16:00     </a:t>
            </a:r>
            <a:r>
              <a:rPr lang="en-US" sz="1800" err="1">
                <a:ea typeface="+mn-lt"/>
                <a:cs typeface="+mn-lt"/>
              </a:rPr>
              <a:t>Ledermøtet</a:t>
            </a:r>
            <a:r>
              <a:rPr lang="en-US" sz="1800">
                <a:ea typeface="+mn-lt"/>
                <a:cs typeface="+mn-lt"/>
              </a:rPr>
              <a:t> er </a:t>
            </a:r>
            <a:r>
              <a:rPr lang="en-US" sz="1800" err="1">
                <a:ea typeface="+mn-lt"/>
                <a:cs typeface="+mn-lt"/>
              </a:rPr>
              <a:t>ferdig</a:t>
            </a:r>
            <a:r>
              <a:rPr lang="en-US" sz="1800">
                <a:ea typeface="+mn-lt"/>
                <a:cs typeface="+mn-lt"/>
              </a:rPr>
              <a:t>. </a:t>
            </a:r>
            <a:endParaRPr lang="en-US"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55788AA1-2D1B-45AE-B3AE-6F450F015BB7}"/>
              </a:ext>
            </a:extLst>
          </p:cNvPr>
          <p:cNvCxnSpPr>
            <a:cxnSpLocks/>
          </p:cNvCxnSpPr>
          <p:nvPr/>
        </p:nvCxnSpPr>
        <p:spPr>
          <a:xfrm>
            <a:off x="233441" y="6117794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608A87A5-800A-4117-9B3B-19DCA7A58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48" y="6357875"/>
            <a:ext cx="735394" cy="270000"/>
          </a:xfrm>
          <a:prstGeom prst="rect">
            <a:avLst/>
          </a:prstGeom>
        </p:spPr>
      </p:pic>
      <p:pic>
        <p:nvPicPr>
          <p:cNvPr id="5" name="Plassholder for innhold 2">
            <a:extLst>
              <a:ext uri="{FF2B5EF4-FFF2-40B4-BE49-F238E27FC236}">
                <a16:creationId xmlns:a16="http://schemas.microsoft.com/office/drawing/2014/main" id="{E4A85CAC-181D-48C3-B7DA-F190272E1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5539" y="3978391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02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80F4302-9C1D-4E0F-8DD3-B51190FFE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150" b="1" spc="10">
                <a:solidFill>
                  <a:srgbClr val="002E4F"/>
                </a:solidFill>
                <a:latin typeface="Arial"/>
                <a:ea typeface="Arial"/>
                <a:cs typeface="Arial"/>
              </a:rPr>
              <a:t>Forventninger</a:t>
            </a:r>
            <a:endParaRPr lang="nb-NO" sz="3150" b="1" spc="10">
              <a:solidFill>
                <a:srgbClr val="002E4F"/>
              </a:solidFill>
              <a:latin typeface="Arial"/>
              <a:cs typeface="Arial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F032071-23C9-4C34-B996-76EDA011B37B}"/>
              </a:ext>
            </a:extLst>
          </p:cNvPr>
          <p:cNvSpPr txBox="1"/>
          <p:nvPr/>
        </p:nvSpPr>
        <p:spPr>
          <a:xfrm>
            <a:off x="971910" y="1877684"/>
            <a:ext cx="6495690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nb-NO" sz="2800" spc="-10">
                <a:solidFill>
                  <a:srgbClr val="002E50"/>
                </a:solidFill>
                <a:cs typeface="Calibri"/>
              </a:rPr>
              <a:t>Dine </a:t>
            </a:r>
            <a:r>
              <a:rPr lang="nb-NO" sz="2800" spc="-15">
                <a:solidFill>
                  <a:srgbClr val="002E50"/>
                </a:solidFill>
                <a:cs typeface="Calibri"/>
              </a:rPr>
              <a:t>forventninger </a:t>
            </a:r>
            <a:r>
              <a:rPr lang="nb-NO" sz="2800">
                <a:solidFill>
                  <a:srgbClr val="002E50"/>
                </a:solidFill>
                <a:cs typeface="Calibri"/>
              </a:rPr>
              <a:t>til</a:t>
            </a:r>
            <a:r>
              <a:rPr lang="nb-NO" sz="2800" spc="-25">
                <a:solidFill>
                  <a:srgbClr val="002E50"/>
                </a:solidFill>
                <a:cs typeface="Calibri"/>
              </a:rPr>
              <a:t> </a:t>
            </a:r>
            <a:r>
              <a:rPr lang="nb-NO" sz="2800" spc="-20">
                <a:solidFill>
                  <a:srgbClr val="002E50"/>
                </a:solidFill>
                <a:cs typeface="Calibri"/>
              </a:rPr>
              <a:t>helgen</a:t>
            </a:r>
            <a:endParaRPr lang="nb-NO" sz="2800" spc="-20">
              <a:solidFill>
                <a:srgbClr val="000000"/>
              </a:solidFill>
              <a:cs typeface="Calibri"/>
            </a:endParaRPr>
          </a:p>
          <a:p>
            <a:pPr lvl="1">
              <a:buChar char="•"/>
            </a:pPr>
            <a:r>
              <a:rPr lang="nb-NO" sz="2800" spc="-5">
                <a:solidFill>
                  <a:srgbClr val="000000"/>
                </a:solidFill>
                <a:cs typeface="Calibri"/>
              </a:rPr>
              <a:t>Logg</a:t>
            </a:r>
            <a:r>
              <a:rPr lang="nb-NO" sz="2800" spc="-5">
                <a:cs typeface="Calibri"/>
              </a:rPr>
              <a:t> </a:t>
            </a:r>
            <a:r>
              <a:rPr lang="nb-NO" sz="2800" spc="-10">
                <a:cs typeface="Calibri"/>
              </a:rPr>
              <a:t>inn </a:t>
            </a:r>
            <a:r>
              <a:rPr lang="nb-NO" sz="2800" spc="-15">
                <a:cs typeface="Calibri"/>
              </a:rPr>
              <a:t>på </a:t>
            </a:r>
            <a:r>
              <a:rPr lang="nb-NO" sz="2800" spc="-10">
                <a:cs typeface="Calibri"/>
              </a:rPr>
              <a:t>Menti.com</a:t>
            </a:r>
            <a:endParaRPr lang="nb-NO" sz="2800" b="1" spc="10">
              <a:highlight>
                <a:srgbClr val="FFFF00"/>
              </a:highlight>
              <a:cs typeface="Calibri"/>
            </a:endParaRPr>
          </a:p>
          <a:p>
            <a:pPr lvl="1">
              <a:buChar char="•"/>
            </a:pPr>
            <a:r>
              <a:rPr lang="nb-NO" sz="2800" spc="10">
                <a:cs typeface="Calibri"/>
              </a:rPr>
              <a:t>Skriv </a:t>
            </a:r>
            <a:r>
              <a:rPr lang="nb-NO" sz="2800" spc="-5">
                <a:cs typeface="Calibri"/>
              </a:rPr>
              <a:t>inn </a:t>
            </a:r>
            <a:r>
              <a:rPr lang="nb-NO" sz="2800" spc="-15">
                <a:cs typeface="Calibri"/>
              </a:rPr>
              <a:t>koden 8297 1557</a:t>
            </a:r>
            <a:endParaRPr lang="nb-NO" sz="2800" b="1" spc="10">
              <a:highlight>
                <a:srgbClr val="FFFF00"/>
              </a:highlight>
              <a:cs typeface="Calibri"/>
            </a:endParaRPr>
          </a:p>
          <a:p>
            <a:pPr lvl="1">
              <a:buChar char="•"/>
            </a:pPr>
            <a:r>
              <a:rPr lang="nb-NO" sz="2800" spc="-20">
                <a:cs typeface="Calibri"/>
              </a:rPr>
              <a:t>Legg </a:t>
            </a:r>
            <a:r>
              <a:rPr lang="nb-NO" sz="2800" spc="-10">
                <a:cs typeface="Calibri"/>
              </a:rPr>
              <a:t>inn </a:t>
            </a:r>
            <a:r>
              <a:rPr lang="nb-NO" sz="2800" spc="-15">
                <a:cs typeface="Calibri"/>
              </a:rPr>
              <a:t>dine</a:t>
            </a:r>
            <a:r>
              <a:rPr lang="nb-NO" sz="2800" spc="175">
                <a:cs typeface="Calibri"/>
              </a:rPr>
              <a:t> </a:t>
            </a:r>
            <a:r>
              <a:rPr lang="nb-NO" sz="2800" spc="-15">
                <a:cs typeface="Calibri"/>
              </a:rPr>
              <a:t>forventninger</a:t>
            </a:r>
          </a:p>
          <a:p>
            <a:pPr lvl="1">
              <a:buChar char="•"/>
            </a:pPr>
            <a:endParaRPr lang="nb-NO" sz="2800" spc="-15">
              <a:cs typeface="Calibri"/>
            </a:endParaRPr>
          </a:p>
          <a:p>
            <a:pPr lvl="1">
              <a:buChar char="•"/>
            </a:pPr>
            <a:endParaRPr lang="nb-NO" sz="2800" spc="-15">
              <a:cs typeface="Calibri"/>
            </a:endParaRPr>
          </a:p>
          <a:p>
            <a:pPr lvl="1">
              <a:buChar char="•"/>
            </a:pPr>
            <a:r>
              <a:rPr lang="nb-NO" sz="2800" spc="-15">
                <a:cs typeface="Calibri"/>
                <a:hlinkClick r:id="rId4"/>
              </a:rPr>
              <a:t>Dine forventninger til helgen</a:t>
            </a:r>
            <a:endParaRPr lang="nb-NO" sz="2800" spc="-15">
              <a:ea typeface="+mn-lt"/>
              <a:cs typeface="+mn-lt"/>
              <a:hlinkClick r:id="rId4"/>
            </a:endParaRPr>
          </a:p>
          <a:p>
            <a:pPr lvl="1">
              <a:buChar char="•"/>
            </a:pPr>
            <a:endParaRPr lang="nb-NO" sz="2800" spc="-15">
              <a:cs typeface="Calibri"/>
            </a:endParaRPr>
          </a:p>
        </p:txBody>
      </p:sp>
      <p:pic>
        <p:nvPicPr>
          <p:cNvPr id="6" name="Bilde 7">
            <a:extLst>
              <a:ext uri="{FF2B5EF4-FFF2-40B4-BE49-F238E27FC236}">
                <a16:creationId xmlns:a16="http://schemas.microsoft.com/office/drawing/2014/main" id="{0111E750-E00D-428C-9909-B7AC39ECA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699" y="1988504"/>
            <a:ext cx="6161091" cy="299673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D1D8A9C-65F6-43F5-BBA4-A197750059AB}"/>
              </a:ext>
            </a:extLst>
          </p:cNvPr>
          <p:cNvSpPr txBox="1"/>
          <p:nvPr/>
        </p:nvSpPr>
        <p:spPr>
          <a:xfrm>
            <a:off x="6496692" y="1941815"/>
            <a:ext cx="4755221" cy="369332"/>
          </a:xfrm>
          <a:prstGeom prst="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/>
              <a:t>Gå til </a:t>
            </a:r>
            <a:r>
              <a:rPr lang="nb-NO">
                <a:hlinkClick r:id="rId6"/>
              </a:rPr>
              <a:t>www.menti.com</a:t>
            </a:r>
            <a:r>
              <a:rPr lang="nb-NO"/>
              <a:t> og bruk code 8297 1557</a:t>
            </a:r>
          </a:p>
        </p:txBody>
      </p:sp>
    </p:spTree>
    <p:extLst>
      <p:ext uri="{BB962C8B-B14F-4D97-AF65-F5344CB8AC3E}">
        <p14:creationId xmlns:p14="http://schemas.microsoft.com/office/powerpoint/2010/main" val="3406763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80F4302-9C1D-4E0F-8DD3-B51190FFE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ea typeface="+mj-lt"/>
                <a:cs typeface="+mj-lt"/>
              </a:rPr>
              <a:t>Mål for helgen</a:t>
            </a:r>
            <a:endParaRPr lang="nb-NO"/>
          </a:p>
          <a:p>
            <a:endParaRPr lang="nb-NO">
              <a:cs typeface="Calibri Light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61B38FB-6A96-422C-9F69-1586BE3CD2C1}"/>
              </a:ext>
            </a:extLst>
          </p:cNvPr>
          <p:cNvSpPr txBox="1"/>
          <p:nvPr/>
        </p:nvSpPr>
        <p:spPr>
          <a:xfrm>
            <a:off x="1012697" y="1847798"/>
            <a:ext cx="9069236" cy="27930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nb-NO" sz="3150">
                <a:cs typeface="Calibri"/>
              </a:rPr>
              <a:t>Jobbe sammen </a:t>
            </a:r>
            <a:r>
              <a:rPr lang="nb-NO" sz="3150" spc="-35">
                <a:cs typeface="Calibri"/>
              </a:rPr>
              <a:t>for </a:t>
            </a:r>
            <a:r>
              <a:rPr lang="nb-NO" sz="3150" spc="5">
                <a:cs typeface="Calibri"/>
              </a:rPr>
              <a:t>å </a:t>
            </a:r>
            <a:r>
              <a:rPr lang="nb-NO" sz="3150" spc="-15">
                <a:cs typeface="Calibri"/>
              </a:rPr>
              <a:t>skape </a:t>
            </a:r>
            <a:r>
              <a:rPr lang="nb-NO" sz="3150" spc="-10">
                <a:cs typeface="Calibri"/>
              </a:rPr>
              <a:t>forutsigbarhet</a:t>
            </a:r>
            <a:endParaRPr lang="nb-NO">
              <a:cs typeface="Calibri"/>
            </a:endParaRPr>
          </a:p>
          <a:p>
            <a:pPr>
              <a:buChar char="•"/>
            </a:pPr>
            <a:r>
              <a:rPr lang="nb-NO" sz="3150" spc="-30">
                <a:cs typeface="Calibri"/>
              </a:rPr>
              <a:t>Forståelse </a:t>
            </a:r>
            <a:r>
              <a:rPr lang="nb-NO" sz="3150" spc="-35">
                <a:cs typeface="Calibri"/>
              </a:rPr>
              <a:t>for </a:t>
            </a:r>
            <a:r>
              <a:rPr lang="nb-NO" sz="3150" spc="5">
                <a:cs typeface="Calibri"/>
              </a:rPr>
              <a:t>behovet </a:t>
            </a:r>
            <a:r>
              <a:rPr lang="nb-NO" sz="3150" spc="-35">
                <a:cs typeface="Calibri"/>
              </a:rPr>
              <a:t>for </a:t>
            </a:r>
            <a:r>
              <a:rPr lang="nb-NO" sz="3150" spc="-15">
                <a:cs typeface="Calibri"/>
              </a:rPr>
              <a:t>bredde </a:t>
            </a:r>
            <a:r>
              <a:rPr lang="nb-NO" sz="3150">
                <a:cs typeface="Calibri"/>
              </a:rPr>
              <a:t>og</a:t>
            </a:r>
            <a:r>
              <a:rPr lang="nb-NO" sz="3150" spc="175">
                <a:cs typeface="Calibri"/>
              </a:rPr>
              <a:t> </a:t>
            </a:r>
            <a:r>
              <a:rPr lang="nb-NO" sz="3150" spc="5">
                <a:cs typeface="Calibri"/>
              </a:rPr>
              <a:t>topp</a:t>
            </a:r>
            <a:endParaRPr lang="nb-NO">
              <a:cs typeface="Calibri"/>
            </a:endParaRPr>
          </a:p>
          <a:p>
            <a:pPr>
              <a:buChar char="•"/>
            </a:pPr>
            <a:r>
              <a:rPr lang="nb-NO" sz="3150" spc="-5">
                <a:cs typeface="Calibri"/>
              </a:rPr>
              <a:t>Sosialt</a:t>
            </a:r>
            <a:r>
              <a:rPr lang="nb-NO" sz="3150" spc="150">
                <a:cs typeface="Calibri"/>
              </a:rPr>
              <a:t> </a:t>
            </a:r>
            <a:r>
              <a:rPr lang="nb-NO" sz="3150" spc="-15">
                <a:cs typeface="Calibri"/>
              </a:rPr>
              <a:t>felleskap</a:t>
            </a:r>
          </a:p>
          <a:p>
            <a:pPr>
              <a:buFontTx/>
              <a:buChar char="•"/>
            </a:pPr>
            <a:r>
              <a:rPr lang="nb-NO" sz="3150" spc="-15">
                <a:cs typeface="Calibri"/>
              </a:rPr>
              <a:t>Sammen utvikle sporten vår videre</a:t>
            </a:r>
          </a:p>
          <a:p>
            <a:pPr>
              <a:buChar char="•"/>
            </a:pPr>
            <a:r>
              <a:rPr lang="nb-NO" sz="3150" spc="-15">
                <a:cs typeface="Calibri"/>
              </a:rPr>
              <a:t>Styrke klubbene i sin utvikling</a:t>
            </a:r>
          </a:p>
          <a:p>
            <a:pPr>
              <a:buChar char="•"/>
            </a:pPr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1172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6825" y="330785"/>
            <a:ext cx="9077325" cy="1816100"/>
          </a:xfrm>
        </p:spPr>
        <p:txBody>
          <a:bodyPr/>
          <a:lstStyle/>
          <a:p>
            <a:r>
              <a:rPr lang="nb-NO" b="1"/>
              <a:t>Seksjonsledelsens rapport året 2020-2021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lassholder for innhold 2">
            <a:extLst>
              <a:ext uri="{FF2B5EF4-FFF2-40B4-BE49-F238E27FC236}">
                <a16:creationId xmlns:a16="http://schemas.microsoft.com/office/drawing/2014/main" id="{90075AF4-BDCD-4877-8F7B-8D98BFC7E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1950" y="4009706"/>
            <a:ext cx="1988505" cy="1818754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03B2AA2A-FBE3-4390-8DB1-D3E88963E0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043" y="2211948"/>
            <a:ext cx="5092699" cy="351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86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Medlemsgrunnlag</a:t>
            </a:r>
            <a:endParaRPr lang="nb-NO" b="1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83676"/>
            <a:ext cx="10515600" cy="17140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ea typeface="+mn-lt"/>
                <a:cs typeface="+mn-lt"/>
              </a:rPr>
              <a:t>86 aktive klubber i 2021 (72 DG, 16 Ultimate)</a:t>
            </a:r>
            <a:endParaRPr lang="en-US">
              <a:ea typeface="+mn-lt"/>
              <a:cs typeface="+mn-lt"/>
            </a:endParaRPr>
          </a:p>
          <a:p>
            <a:endParaRPr lang="nb-NO">
              <a:ea typeface="+mn-lt"/>
              <a:cs typeface="+mn-lt"/>
            </a:endParaRPr>
          </a:p>
          <a:p>
            <a:endParaRPr lang="nb-NO">
              <a:cs typeface="Calibri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86BCE42B-29EC-4654-9CA6-B0C383F00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161559"/>
              </p:ext>
            </p:extLst>
          </p:nvPr>
        </p:nvGraphicFramePr>
        <p:xfrm>
          <a:off x="914400" y="1535723"/>
          <a:ext cx="9643120" cy="1973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1788699200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4180177178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4150433079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847685275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3566861194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549301945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1485312072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3733682771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3397843598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1388420670"/>
                    </a:ext>
                  </a:extLst>
                </a:gridCol>
                <a:gridCol w="854584">
                  <a:extLst>
                    <a:ext uri="{9D8B030D-6E8A-4147-A177-3AD203B41FA5}">
                      <a16:colId xmlns:a16="http://schemas.microsoft.com/office/drawing/2014/main" val="3963468097"/>
                    </a:ext>
                  </a:extLst>
                </a:gridCol>
              </a:tblGrid>
              <a:tr h="278454">
                <a:tc gridSpan="11"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Aktive medlemmer i klubber fra 2011 til 2020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33395"/>
                  </a:ext>
                </a:extLst>
              </a:tr>
              <a:tr h="278454"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2957659"/>
                  </a:ext>
                </a:extLst>
              </a:tr>
              <a:tr h="581123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Kjønn/År​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2011​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2012​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2013​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2014​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2015​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2016​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2017​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2018​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2020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2886947"/>
                  </a:ext>
                </a:extLst>
              </a:tr>
              <a:tr h="278454"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Menn​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855​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948​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1122​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1335​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1433​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1615​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1883​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2112​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2342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4034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3992692"/>
                  </a:ext>
                </a:extLst>
              </a:tr>
              <a:tr h="278454"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Kvinner​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179​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208​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254​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277​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318​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314​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445​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391​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434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649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3147810"/>
                  </a:ext>
                </a:extLst>
              </a:tr>
              <a:tr h="278454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Total​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1034​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1156​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1376​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1612​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1751​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1929​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2328​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2503​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2776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4683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9713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039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Medlemsgrunnlag</a:t>
            </a:r>
            <a:endParaRPr lang="nb-NO" b="1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72" y="5110627"/>
            <a:ext cx="10515600" cy="4869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cs typeface="Calibri"/>
              </a:rPr>
              <a:t>86 aktive klubber i 2021 (72 DG, 16 Ultimate)</a:t>
            </a:r>
          </a:p>
          <a:p>
            <a:endParaRPr lang="nb-NO">
              <a:cs typeface="Calibri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e 3">
            <a:extLst>
              <a:ext uri="{FF2B5EF4-FFF2-40B4-BE49-F238E27FC236}">
                <a16:creationId xmlns:a16="http://schemas.microsoft.com/office/drawing/2014/main" id="{C39B2185-4790-43D6-BBAC-12DA2B4C7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71" y="1516417"/>
            <a:ext cx="8851883" cy="3336137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1DF21EE-1169-4083-BCE9-D2BB287A7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65" y="3822598"/>
            <a:ext cx="1384531" cy="102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26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D3302CB3-7382-4C2B-8200-C2CFC2BD1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705" y="3473338"/>
            <a:ext cx="5761100" cy="331875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92F4CD48-0181-4BE3-B1C5-A668281B2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0" y="6982"/>
            <a:ext cx="12192000" cy="341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1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Aktivitet – Toppidrett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32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ea typeface="+mn-lt"/>
                <a:cs typeface="+mn-lt"/>
              </a:rPr>
              <a:t>2020</a:t>
            </a:r>
            <a:endParaRPr lang="nb-NO"/>
          </a:p>
          <a:p>
            <a:r>
              <a:rPr lang="nb-NO" sz="1800">
                <a:ea typeface="+mn-lt"/>
                <a:cs typeface="+mn-lt"/>
              </a:rPr>
              <a:t>4 Norgescupturneringer i diskgolf</a:t>
            </a:r>
            <a:endParaRPr lang="nb-NO" sz="1800">
              <a:cs typeface="Calibri"/>
            </a:endParaRPr>
          </a:p>
          <a:p>
            <a:r>
              <a:rPr lang="nb-NO" sz="1800">
                <a:ea typeface="+mn-lt"/>
                <a:cs typeface="+mn-lt"/>
              </a:rPr>
              <a:t>0 turneringer i Ultimateserien </a:t>
            </a:r>
            <a:endParaRPr lang="en-US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nb-NO" sz="1800">
                <a:ea typeface="+mn-lt"/>
                <a:cs typeface="+mn-lt"/>
              </a:rPr>
              <a:t>   grunnet </a:t>
            </a:r>
            <a:r>
              <a:rPr lang="nb-NO" sz="1800" err="1">
                <a:ea typeface="+mn-lt"/>
                <a:cs typeface="+mn-lt"/>
              </a:rPr>
              <a:t>Covid</a:t>
            </a:r>
            <a:r>
              <a:rPr lang="nb-NO" sz="1800">
                <a:ea typeface="+mn-lt"/>
                <a:cs typeface="+mn-lt"/>
              </a:rPr>
              <a:t> 19 pandemien</a:t>
            </a:r>
            <a:endParaRPr lang="en-US" sz="1800">
              <a:ea typeface="+mn-lt"/>
              <a:cs typeface="+mn-lt"/>
            </a:endParaRPr>
          </a:p>
          <a:p>
            <a:r>
              <a:rPr lang="nb-NO" sz="1800">
                <a:ea typeface="+mn-lt"/>
                <a:cs typeface="+mn-lt"/>
              </a:rPr>
              <a:t>NM i diskgolf samt Pargolf-NM</a:t>
            </a:r>
            <a:endParaRPr lang="en-US" sz="1800">
              <a:ea typeface="+mn-lt"/>
              <a:cs typeface="+mn-lt"/>
            </a:endParaRPr>
          </a:p>
          <a:p>
            <a:r>
              <a:rPr lang="nb-NO">
                <a:cs typeface="Calibri"/>
              </a:rPr>
              <a:t>2021</a:t>
            </a:r>
          </a:p>
          <a:p>
            <a:r>
              <a:rPr lang="nb-NO" sz="1800">
                <a:cs typeface="Calibri"/>
              </a:rPr>
              <a:t>4 Norgescupturneringer i diskgolf</a:t>
            </a:r>
          </a:p>
          <a:p>
            <a:r>
              <a:rPr lang="nb-NO" sz="1800">
                <a:cs typeface="Calibri"/>
              </a:rPr>
              <a:t>US-serien 2021/2022 er i gang</a:t>
            </a:r>
          </a:p>
          <a:p>
            <a:r>
              <a:rPr lang="nb-NO" sz="1800">
                <a:cs typeface="Calibri"/>
              </a:rPr>
              <a:t>NM i diskgolf samt Pargolf-NM</a:t>
            </a:r>
          </a:p>
          <a:p>
            <a:r>
              <a:rPr lang="nb-NO" sz="1800">
                <a:cs typeface="Calibri"/>
              </a:rPr>
              <a:t>EM i diskgolf i Tsjekkia</a:t>
            </a:r>
          </a:p>
          <a:p>
            <a:endParaRPr lang="nb-NO" sz="1800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  <p:pic>
        <p:nvPicPr>
          <p:cNvPr id="3" name="Bilde 3" descr="Et bilde som inneholder person, utendørs, gruppe, personer&#10;&#10;Beskrivelse som er generert med svært høy visshet">
            <a:extLst>
              <a:ext uri="{FF2B5EF4-FFF2-40B4-BE49-F238E27FC236}">
                <a16:creationId xmlns:a16="http://schemas.microsoft.com/office/drawing/2014/main" id="{0F3DFD85-610C-4EBC-86B9-A64083206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369" y="1825869"/>
            <a:ext cx="477129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31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8" y="3072230"/>
            <a:ext cx="10515600" cy="834274"/>
          </a:xfrm>
        </p:spPr>
        <p:txBody>
          <a:bodyPr/>
          <a:lstStyle/>
          <a:p>
            <a:r>
              <a:rPr lang="nb-NO" b="1"/>
              <a:t>Norgescup/NM 2021</a:t>
            </a:r>
            <a:endParaRPr lang="nb-NO" b="1">
              <a:cs typeface="Calibri Light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4B6F9E95-C203-4D63-AB37-3719E30962F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62712562"/>
              </p:ext>
            </p:extLst>
          </p:nvPr>
        </p:nvGraphicFramePr>
        <p:xfrm>
          <a:off x="778043" y="3850940"/>
          <a:ext cx="8680970" cy="195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5231">
                  <a:extLst>
                    <a:ext uri="{9D8B030D-6E8A-4147-A177-3AD203B41FA5}">
                      <a16:colId xmlns:a16="http://schemas.microsoft.com/office/drawing/2014/main" val="114525038"/>
                    </a:ext>
                  </a:extLst>
                </a:gridCol>
                <a:gridCol w="1097828">
                  <a:extLst>
                    <a:ext uri="{9D8B030D-6E8A-4147-A177-3AD203B41FA5}">
                      <a16:colId xmlns:a16="http://schemas.microsoft.com/office/drawing/2014/main" val="1253743951"/>
                    </a:ext>
                  </a:extLst>
                </a:gridCol>
                <a:gridCol w="711555">
                  <a:extLst>
                    <a:ext uri="{9D8B030D-6E8A-4147-A177-3AD203B41FA5}">
                      <a16:colId xmlns:a16="http://schemas.microsoft.com/office/drawing/2014/main" val="4291797191"/>
                    </a:ext>
                  </a:extLst>
                </a:gridCol>
                <a:gridCol w="691224">
                  <a:extLst>
                    <a:ext uri="{9D8B030D-6E8A-4147-A177-3AD203B41FA5}">
                      <a16:colId xmlns:a16="http://schemas.microsoft.com/office/drawing/2014/main" val="1210411025"/>
                    </a:ext>
                  </a:extLst>
                </a:gridCol>
                <a:gridCol w="772544">
                  <a:extLst>
                    <a:ext uri="{9D8B030D-6E8A-4147-A177-3AD203B41FA5}">
                      <a16:colId xmlns:a16="http://schemas.microsoft.com/office/drawing/2014/main" val="4103312536"/>
                    </a:ext>
                  </a:extLst>
                </a:gridCol>
                <a:gridCol w="1402780">
                  <a:extLst>
                    <a:ext uri="{9D8B030D-6E8A-4147-A177-3AD203B41FA5}">
                      <a16:colId xmlns:a16="http://schemas.microsoft.com/office/drawing/2014/main" val="623802172"/>
                    </a:ext>
                  </a:extLst>
                </a:gridCol>
                <a:gridCol w="1219808">
                  <a:extLst>
                    <a:ext uri="{9D8B030D-6E8A-4147-A177-3AD203B41FA5}">
                      <a16:colId xmlns:a16="http://schemas.microsoft.com/office/drawing/2014/main" val="37140848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Turnering</a:t>
                      </a:r>
                    </a:p>
                  </a:txBody>
                  <a:tcPr marL="0" marR="0" marT="19050" marB="190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Open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Dame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Junior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Master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Grand-master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Mixed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510573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Karmøy Open</a:t>
                      </a:r>
                      <a:endParaRPr lang="nb-NO" err="1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26916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Sandnes Open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79395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Øverås Open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64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78158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The Woods II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416188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>
                          <a:effectLst/>
                        </a:rPr>
                        <a:t>NM diskgolf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74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16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10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20048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>
                          <a:effectLst/>
                        </a:rPr>
                        <a:t>Pargolf NM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62 par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4 par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6 par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12 par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nb-NO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nb-NO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80421688"/>
                  </a:ext>
                </a:extLst>
              </a:tr>
            </a:tbl>
          </a:graphicData>
        </a:graphic>
      </p:graphicFrame>
      <p:graphicFrame>
        <p:nvGraphicFramePr>
          <p:cNvPr id="11" name="Plassholder for innhold 3">
            <a:extLst>
              <a:ext uri="{FF2B5EF4-FFF2-40B4-BE49-F238E27FC236}">
                <a16:creationId xmlns:a16="http://schemas.microsoft.com/office/drawing/2014/main" id="{B2B1F869-DF1E-4194-AD13-42F0888F5B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8828503"/>
              </p:ext>
            </p:extLst>
          </p:nvPr>
        </p:nvGraphicFramePr>
        <p:xfrm>
          <a:off x="820154" y="995445"/>
          <a:ext cx="8680970" cy="1958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5231">
                  <a:extLst>
                    <a:ext uri="{9D8B030D-6E8A-4147-A177-3AD203B41FA5}">
                      <a16:colId xmlns:a16="http://schemas.microsoft.com/office/drawing/2014/main" val="114525038"/>
                    </a:ext>
                  </a:extLst>
                </a:gridCol>
                <a:gridCol w="1097828">
                  <a:extLst>
                    <a:ext uri="{9D8B030D-6E8A-4147-A177-3AD203B41FA5}">
                      <a16:colId xmlns:a16="http://schemas.microsoft.com/office/drawing/2014/main" val="1253743951"/>
                    </a:ext>
                  </a:extLst>
                </a:gridCol>
                <a:gridCol w="711555">
                  <a:extLst>
                    <a:ext uri="{9D8B030D-6E8A-4147-A177-3AD203B41FA5}">
                      <a16:colId xmlns:a16="http://schemas.microsoft.com/office/drawing/2014/main" val="4291797191"/>
                    </a:ext>
                  </a:extLst>
                </a:gridCol>
                <a:gridCol w="691224">
                  <a:extLst>
                    <a:ext uri="{9D8B030D-6E8A-4147-A177-3AD203B41FA5}">
                      <a16:colId xmlns:a16="http://schemas.microsoft.com/office/drawing/2014/main" val="1210411025"/>
                    </a:ext>
                  </a:extLst>
                </a:gridCol>
                <a:gridCol w="772544">
                  <a:extLst>
                    <a:ext uri="{9D8B030D-6E8A-4147-A177-3AD203B41FA5}">
                      <a16:colId xmlns:a16="http://schemas.microsoft.com/office/drawing/2014/main" val="4103312536"/>
                    </a:ext>
                  </a:extLst>
                </a:gridCol>
                <a:gridCol w="1402780">
                  <a:extLst>
                    <a:ext uri="{9D8B030D-6E8A-4147-A177-3AD203B41FA5}">
                      <a16:colId xmlns:a16="http://schemas.microsoft.com/office/drawing/2014/main" val="623802172"/>
                    </a:ext>
                  </a:extLst>
                </a:gridCol>
                <a:gridCol w="1219808">
                  <a:extLst>
                    <a:ext uri="{9D8B030D-6E8A-4147-A177-3AD203B41FA5}">
                      <a16:colId xmlns:a16="http://schemas.microsoft.com/office/drawing/2014/main" val="37140848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Turnering</a:t>
                      </a:r>
                    </a:p>
                  </a:txBody>
                  <a:tcPr marL="0" marR="0" marT="19050" marB="190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Open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Dame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Junior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Master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Grand-master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>
                          <a:effectLst/>
                        </a:rPr>
                        <a:t>Mixed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510573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 sz="1800" b="0" i="0" u="none" strike="noStrike" noProof="0">
                          <a:effectLst/>
                          <a:latin typeface="Calibri"/>
                        </a:rPr>
                        <a:t>Vasset Open</a:t>
                      </a:r>
                      <a:endParaRPr lang="nb-NO" sz="1800" b="0" i="0" u="none" strike="noStrike" noProof="0"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64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5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9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12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6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26916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 sz="1800" b="0" i="0" u="none" strike="noStrike" noProof="0">
                          <a:effectLst/>
                          <a:latin typeface="Calibri"/>
                        </a:rPr>
                        <a:t>Stovnerputten</a:t>
                      </a:r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79395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 sz="1800" b="0" i="0" u="none" strike="noStrike" noProof="0">
                          <a:effectLst/>
                          <a:latin typeface="Calibri"/>
                        </a:rPr>
                        <a:t>Selbu Open </a:t>
                      </a:r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78158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 sz="1800" b="0" i="0" u="none" strike="noStrike" noProof="0">
                          <a:effectLst/>
                          <a:latin typeface="Calibri"/>
                        </a:rPr>
                        <a:t>Sørlandet Open</a:t>
                      </a:r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10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416188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>
                          <a:effectLst/>
                        </a:rPr>
                        <a:t>NM diskgolf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83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18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10</a:t>
                      </a:r>
                      <a:endParaRPr lang="nb-NO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20048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nb-NO">
                          <a:effectLst/>
                        </a:rPr>
                        <a:t>Pargolf NM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39 par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6par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0par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nb-NO">
                          <a:effectLst/>
                        </a:rPr>
                        <a:t>12 par</a:t>
                      </a:r>
                      <a:endParaRPr lang="nb-NO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nb-NO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nb-NO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80421688"/>
                  </a:ext>
                </a:extLst>
              </a:tr>
            </a:tbl>
          </a:graphicData>
        </a:graphic>
      </p:graphicFrame>
      <p:sp>
        <p:nvSpPr>
          <p:cNvPr id="13" name="Tittel 7">
            <a:extLst>
              <a:ext uri="{FF2B5EF4-FFF2-40B4-BE49-F238E27FC236}">
                <a16:creationId xmlns:a16="http://schemas.microsoft.com/office/drawing/2014/main" id="{A442F19E-78F6-458D-A18D-52CC0017B2FA}"/>
              </a:ext>
            </a:extLst>
          </p:cNvPr>
          <p:cNvSpPr txBox="1">
            <a:spLocks/>
          </p:cNvSpPr>
          <p:nvPr/>
        </p:nvSpPr>
        <p:spPr>
          <a:xfrm>
            <a:off x="599573" y="116472"/>
            <a:ext cx="10515600" cy="834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/>
              <a:t>Norgescup/NM 2020</a:t>
            </a:r>
            <a:endParaRPr lang="nb-NO" b="1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521255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cs typeface="Calibri Light"/>
              </a:rPr>
              <a:t>Aktivitet – Breddeidrett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328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b-NO">
                <a:ea typeface="+mn-lt"/>
                <a:cs typeface="+mn-lt"/>
              </a:rPr>
              <a:t>50 PDGA sanksjonerte norske turneringer i diskgolf 2020</a:t>
            </a:r>
          </a:p>
          <a:p>
            <a:r>
              <a:rPr lang="nb-NO">
                <a:ea typeface="+mn-lt"/>
                <a:cs typeface="+mn-lt"/>
              </a:rPr>
              <a:t>111 PDGA sanksjonerte norske turneringer til nå i diskgolf 2021</a:t>
            </a:r>
          </a:p>
          <a:p>
            <a:r>
              <a:rPr lang="nb-NO">
                <a:ea typeface="+mn-lt"/>
                <a:cs typeface="+mn-lt"/>
              </a:rPr>
              <a:t>Flere DG-klubber som tilbyr Ultimate som vinteraktivitet </a:t>
            </a:r>
            <a:endParaRPr lang="en-US">
              <a:ea typeface="+mn-lt"/>
              <a:cs typeface="+mn-lt"/>
            </a:endParaRPr>
          </a:p>
          <a:p>
            <a:r>
              <a:rPr lang="nb-NO">
                <a:ea typeface="+mn-lt"/>
                <a:cs typeface="+mn-lt"/>
              </a:rPr>
              <a:t>19 nye disksportklubber i perioden 2020/2021</a:t>
            </a:r>
          </a:p>
          <a:p>
            <a:r>
              <a:rPr lang="nb-NO">
                <a:ea typeface="+mn-lt"/>
                <a:cs typeface="+mn-lt"/>
              </a:rPr>
              <a:t>Nye baner over hele Norge. </a:t>
            </a:r>
          </a:p>
          <a:p>
            <a:r>
              <a:rPr lang="nb-NO">
                <a:ea typeface="+mn-lt"/>
                <a:cs typeface="+mn-lt"/>
              </a:rPr>
              <a:t>Grenene våre begynner nå å få en betydelig bredde, både i Ultimate og DG. Men vi må fortsatt jobbe for å få flere av de som driver med idrettene våre inn i klubbene.</a:t>
            </a:r>
          </a:p>
          <a:p>
            <a:r>
              <a:rPr lang="nb-NO">
                <a:ea typeface="+mn-lt"/>
                <a:cs typeface="+mn-lt"/>
              </a:rPr>
              <a:t>Bredere breddeidrett!</a:t>
            </a:r>
            <a:endParaRPr lang="nb-NO">
              <a:cs typeface="Calibri"/>
            </a:endParaRP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9297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Diskgolf-tourene 2020</a:t>
            </a:r>
            <a:endParaRPr lang="nb-NO" b="1" err="1">
              <a:cs typeface="Calibri Light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310FDA75-0A64-4A33-B767-DD08B0A3203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63385797"/>
              </p:ext>
            </p:extLst>
          </p:nvPr>
        </p:nvGraphicFramePr>
        <p:xfrm>
          <a:off x="838200" y="1825625"/>
          <a:ext cx="10758752" cy="3297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384">
                  <a:extLst>
                    <a:ext uri="{9D8B030D-6E8A-4147-A177-3AD203B41FA5}">
                      <a16:colId xmlns:a16="http://schemas.microsoft.com/office/drawing/2014/main" val="3445956446"/>
                    </a:ext>
                  </a:extLst>
                </a:gridCol>
                <a:gridCol w="938263">
                  <a:extLst>
                    <a:ext uri="{9D8B030D-6E8A-4147-A177-3AD203B41FA5}">
                      <a16:colId xmlns:a16="http://schemas.microsoft.com/office/drawing/2014/main" val="3308808669"/>
                    </a:ext>
                  </a:extLst>
                </a:gridCol>
                <a:gridCol w="938263">
                  <a:extLst>
                    <a:ext uri="{9D8B030D-6E8A-4147-A177-3AD203B41FA5}">
                      <a16:colId xmlns:a16="http://schemas.microsoft.com/office/drawing/2014/main" val="1470304670"/>
                    </a:ext>
                  </a:extLst>
                </a:gridCol>
                <a:gridCol w="938263">
                  <a:extLst>
                    <a:ext uri="{9D8B030D-6E8A-4147-A177-3AD203B41FA5}">
                      <a16:colId xmlns:a16="http://schemas.microsoft.com/office/drawing/2014/main" val="3841014509"/>
                    </a:ext>
                  </a:extLst>
                </a:gridCol>
                <a:gridCol w="938263">
                  <a:extLst>
                    <a:ext uri="{9D8B030D-6E8A-4147-A177-3AD203B41FA5}">
                      <a16:colId xmlns:a16="http://schemas.microsoft.com/office/drawing/2014/main" val="1620270796"/>
                    </a:ext>
                  </a:extLst>
                </a:gridCol>
                <a:gridCol w="1251018">
                  <a:extLst>
                    <a:ext uri="{9D8B030D-6E8A-4147-A177-3AD203B41FA5}">
                      <a16:colId xmlns:a16="http://schemas.microsoft.com/office/drawing/2014/main" val="2104081077"/>
                    </a:ext>
                  </a:extLst>
                </a:gridCol>
                <a:gridCol w="1563772">
                  <a:extLst>
                    <a:ext uri="{9D8B030D-6E8A-4147-A177-3AD203B41FA5}">
                      <a16:colId xmlns:a16="http://schemas.microsoft.com/office/drawing/2014/main" val="3606242019"/>
                    </a:ext>
                  </a:extLst>
                </a:gridCol>
                <a:gridCol w="938263">
                  <a:extLst>
                    <a:ext uri="{9D8B030D-6E8A-4147-A177-3AD203B41FA5}">
                      <a16:colId xmlns:a16="http://schemas.microsoft.com/office/drawing/2014/main" val="2521309979"/>
                    </a:ext>
                  </a:extLst>
                </a:gridCol>
                <a:gridCol w="938263">
                  <a:extLst>
                    <a:ext uri="{9D8B030D-6E8A-4147-A177-3AD203B41FA5}">
                      <a16:colId xmlns:a16="http://schemas.microsoft.com/office/drawing/2014/main" val="1957395976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Tourer 2020 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988632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Open​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Dame​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Master​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Junior​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Intermediate​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Recreational​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Novice​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SUM​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101748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Trøndertour​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207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963011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Oslotour​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148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9367763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Sørlandstour​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87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204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62866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Mjøstour​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72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7433276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Vestkysttour​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163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983255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Dgshop tour (Vestfold)​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128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705447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ADGT (Artic)​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68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124098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Østfold Tour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81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120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12968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SUM​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348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99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334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198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1110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88955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784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Diskgolf-tourene 2021</a:t>
            </a:r>
            <a:endParaRPr lang="nb-NO" b="1" err="1">
              <a:cs typeface="Calibri Light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Plassholder for innhold 8">
            <a:extLst>
              <a:ext uri="{FF2B5EF4-FFF2-40B4-BE49-F238E27FC236}">
                <a16:creationId xmlns:a16="http://schemas.microsoft.com/office/drawing/2014/main" id="{D0F8A5DE-8B7B-4D30-955C-ADE4676013D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58655739"/>
              </p:ext>
            </p:extLst>
          </p:nvPr>
        </p:nvGraphicFramePr>
        <p:xfrm>
          <a:off x="150394" y="1824789"/>
          <a:ext cx="11614548" cy="3297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8210">
                  <a:extLst>
                    <a:ext uri="{9D8B030D-6E8A-4147-A177-3AD203B41FA5}">
                      <a16:colId xmlns:a16="http://schemas.microsoft.com/office/drawing/2014/main" val="791251718"/>
                    </a:ext>
                  </a:extLst>
                </a:gridCol>
                <a:gridCol w="667290">
                  <a:extLst>
                    <a:ext uri="{9D8B030D-6E8A-4147-A177-3AD203B41FA5}">
                      <a16:colId xmlns:a16="http://schemas.microsoft.com/office/drawing/2014/main" val="3327097182"/>
                    </a:ext>
                  </a:extLst>
                </a:gridCol>
                <a:gridCol w="977381">
                  <a:extLst>
                    <a:ext uri="{9D8B030D-6E8A-4147-A177-3AD203B41FA5}">
                      <a16:colId xmlns:a16="http://schemas.microsoft.com/office/drawing/2014/main" val="2317772387"/>
                    </a:ext>
                  </a:extLst>
                </a:gridCol>
                <a:gridCol w="977381">
                  <a:extLst>
                    <a:ext uri="{9D8B030D-6E8A-4147-A177-3AD203B41FA5}">
                      <a16:colId xmlns:a16="http://schemas.microsoft.com/office/drawing/2014/main" val="3694038181"/>
                    </a:ext>
                  </a:extLst>
                </a:gridCol>
                <a:gridCol w="977381">
                  <a:extLst>
                    <a:ext uri="{9D8B030D-6E8A-4147-A177-3AD203B41FA5}">
                      <a16:colId xmlns:a16="http://schemas.microsoft.com/office/drawing/2014/main" val="1231721270"/>
                    </a:ext>
                  </a:extLst>
                </a:gridCol>
                <a:gridCol w="1303173">
                  <a:extLst>
                    <a:ext uri="{9D8B030D-6E8A-4147-A177-3AD203B41FA5}">
                      <a16:colId xmlns:a16="http://schemas.microsoft.com/office/drawing/2014/main" val="1481489537"/>
                    </a:ext>
                  </a:extLst>
                </a:gridCol>
                <a:gridCol w="1628970">
                  <a:extLst>
                    <a:ext uri="{9D8B030D-6E8A-4147-A177-3AD203B41FA5}">
                      <a16:colId xmlns:a16="http://schemas.microsoft.com/office/drawing/2014/main" val="3720492798"/>
                    </a:ext>
                  </a:extLst>
                </a:gridCol>
                <a:gridCol w="977381">
                  <a:extLst>
                    <a:ext uri="{9D8B030D-6E8A-4147-A177-3AD203B41FA5}">
                      <a16:colId xmlns:a16="http://schemas.microsoft.com/office/drawing/2014/main" val="3562214751"/>
                    </a:ext>
                  </a:extLst>
                </a:gridCol>
                <a:gridCol w="977381">
                  <a:extLst>
                    <a:ext uri="{9D8B030D-6E8A-4147-A177-3AD203B41FA5}">
                      <a16:colId xmlns:a16="http://schemas.microsoft.com/office/drawing/2014/main" val="3966028799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Tourer 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105373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Open​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Dame​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Master​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Junior​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Intermediate​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Recreational​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Novice​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SUM​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053151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Trøndertour​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249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3905576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Oslo Cup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477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181904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Sørlandstour​ (ikke gjennomført)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79286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Mjøstour​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109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150095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Vestkysttour​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213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8697394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VT-Tour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73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320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9916023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ADGT (Artic)​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92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2880657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Østfold Tour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nb-NO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>
                          <a:effectLst/>
                        </a:rPr>
                        <a:t>155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676319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r>
                        <a:rPr lang="nb-NO" b="1">
                          <a:effectLst/>
                        </a:rPr>
                        <a:t>SUM​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559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76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102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75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97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477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229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>
                          <a:effectLst/>
                        </a:rPr>
                        <a:t>1615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22937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016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4406"/>
          </a:xfrm>
        </p:spPr>
        <p:txBody>
          <a:bodyPr/>
          <a:lstStyle/>
          <a:p>
            <a:r>
              <a:rPr lang="nb-NO" b="1">
                <a:cs typeface="Calibri Light"/>
              </a:rPr>
              <a:t>Samlinger 2020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4125"/>
            <a:ext cx="10515600" cy="19574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cs typeface="Calibri"/>
              </a:rPr>
              <a:t>Elitesamling – Ikke gjennomført grunnet pandemien</a:t>
            </a:r>
          </a:p>
          <a:p>
            <a:r>
              <a:rPr lang="nb-NO">
                <a:cs typeface="Calibri"/>
              </a:rPr>
              <a:t>Damesamling - </a:t>
            </a:r>
            <a:r>
              <a:rPr lang="nb-NO">
                <a:ea typeface="+mn-lt"/>
                <a:cs typeface="+mn-lt"/>
              </a:rPr>
              <a:t>Ikke gjennomført grunnet pandemien</a:t>
            </a:r>
          </a:p>
          <a:p>
            <a:r>
              <a:rPr lang="nb-NO">
                <a:cs typeface="Calibri"/>
              </a:rPr>
              <a:t>Juniorsamling – 17 stk. Mange avmeldinger og liten deltakelse grunnet pandemien. Gjennomført mnd. i skiftet oktober/november. </a:t>
            </a: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  <p:sp>
        <p:nvSpPr>
          <p:cNvPr id="3" name="Tittel 7">
            <a:extLst>
              <a:ext uri="{FF2B5EF4-FFF2-40B4-BE49-F238E27FC236}">
                <a16:creationId xmlns:a16="http://schemas.microsoft.com/office/drawing/2014/main" id="{4848088F-5A4E-486F-99F0-5B7784B5B1FF}"/>
              </a:ext>
            </a:extLst>
          </p:cNvPr>
          <p:cNvSpPr txBox="1">
            <a:spLocks/>
          </p:cNvSpPr>
          <p:nvPr/>
        </p:nvSpPr>
        <p:spPr>
          <a:xfrm>
            <a:off x="890338" y="3244683"/>
            <a:ext cx="10515600" cy="88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>
                <a:cs typeface="Calibri Light"/>
              </a:rPr>
              <a:t>Samlinger 2021</a:t>
            </a:r>
          </a:p>
        </p:txBody>
      </p:sp>
      <p:sp>
        <p:nvSpPr>
          <p:cNvPr id="4" name="Plassholder for innhold 8">
            <a:extLst>
              <a:ext uri="{FF2B5EF4-FFF2-40B4-BE49-F238E27FC236}">
                <a16:creationId xmlns:a16="http://schemas.microsoft.com/office/drawing/2014/main" id="{74CE91FB-6128-4255-9B4A-74EB3202AAC3}"/>
              </a:ext>
            </a:extLst>
          </p:cNvPr>
          <p:cNvSpPr txBox="1">
            <a:spLocks/>
          </p:cNvSpPr>
          <p:nvPr/>
        </p:nvSpPr>
        <p:spPr>
          <a:xfrm>
            <a:off x="719889" y="4073525"/>
            <a:ext cx="10515600" cy="19574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cs typeface="Calibri"/>
              </a:rPr>
              <a:t>Elitesamling – Ikke gjennomført grunnet pandemien</a:t>
            </a:r>
          </a:p>
          <a:p>
            <a:r>
              <a:rPr lang="nb-NO">
                <a:cs typeface="Calibri"/>
              </a:rPr>
              <a:t>Damesamling - </a:t>
            </a:r>
            <a:r>
              <a:rPr lang="nb-NO">
                <a:ea typeface="+mn-lt"/>
                <a:cs typeface="+mn-lt"/>
              </a:rPr>
              <a:t>Gjennomføres i november med 41 deltakere</a:t>
            </a:r>
          </a:p>
          <a:p>
            <a:r>
              <a:rPr lang="nb-NO">
                <a:cs typeface="Calibri"/>
              </a:rPr>
              <a:t>Juniorsamling – 46 stk. Gjennomført i oktober</a:t>
            </a: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5966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Juks i diskgolf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cs typeface="Calibri"/>
              </a:rPr>
              <a:t>Vi får meldt inn et økende antall med juks i Diskgolf</a:t>
            </a:r>
          </a:p>
          <a:p>
            <a:r>
              <a:rPr lang="nb-NO">
                <a:cs typeface="Calibri"/>
              </a:rPr>
              <a:t>De fleste saker er også meldt til PDGA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15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Saker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cs typeface="Calibri"/>
              </a:rPr>
              <a:t>5 saker</a:t>
            </a:r>
          </a:p>
          <a:p>
            <a:r>
              <a:rPr lang="en-US" dirty="0">
                <a:cs typeface="Calibri"/>
              </a:rPr>
              <a:t>Alle saker var "</a:t>
            </a:r>
            <a:r>
              <a:rPr lang="en-US" dirty="0" err="1">
                <a:cs typeface="Calibri"/>
              </a:rPr>
              <a:t>lokale</a:t>
            </a:r>
            <a:r>
              <a:rPr lang="en-US" dirty="0">
                <a:cs typeface="Calibri"/>
              </a:rPr>
              <a:t>" men PDGA </a:t>
            </a:r>
            <a:r>
              <a:rPr lang="en-US" dirty="0" err="1">
                <a:cs typeface="Calibri"/>
              </a:rPr>
              <a:t>sanksjonerte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turneringer</a:t>
            </a:r>
            <a:endParaRPr lang="en-US" dirty="0">
              <a:cs typeface="Calibri"/>
            </a:endParaRPr>
          </a:p>
          <a:p>
            <a:r>
              <a:rPr lang="nb-NO" dirty="0">
                <a:cs typeface="Calibri"/>
              </a:rPr>
              <a:t>Utestengelse i 3 </a:t>
            </a:r>
            <a:r>
              <a:rPr lang="nb-NO" dirty="0" err="1">
                <a:cs typeface="Calibri"/>
              </a:rPr>
              <a:t>mnd</a:t>
            </a:r>
            <a:r>
              <a:rPr lang="nb-NO" dirty="0">
                <a:cs typeface="Calibri"/>
              </a:rPr>
              <a:t> fra all konkurranse</a:t>
            </a:r>
          </a:p>
          <a:p>
            <a:r>
              <a:rPr lang="nb-NO" dirty="0">
                <a:cs typeface="Calibri"/>
              </a:rPr>
              <a:t>2 saker ferdigbehandlet av PDGA = 6 </a:t>
            </a:r>
            <a:r>
              <a:rPr lang="nb-NO" dirty="0" err="1">
                <a:cs typeface="Calibri"/>
              </a:rPr>
              <a:t>mnd</a:t>
            </a:r>
            <a:r>
              <a:rPr lang="nb-NO" dirty="0">
                <a:cs typeface="Calibri"/>
              </a:rPr>
              <a:t> utestengelse fra 1.1.2022</a:t>
            </a:r>
          </a:p>
          <a:p>
            <a:endParaRPr lang="nb-NO" dirty="0"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43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Calibri Light"/>
              </a:rPr>
              <a:t>Hvordan skal vi sanksjonere?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EDAB9FC-463F-40B6-9123-A8CCA0B258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2228627"/>
              </p:ext>
            </p:extLst>
          </p:nvPr>
        </p:nvGraphicFramePr>
        <p:xfrm>
          <a:off x="838200" y="1825625"/>
          <a:ext cx="10644376" cy="406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054">
                  <a:extLst>
                    <a:ext uri="{9D8B030D-6E8A-4147-A177-3AD203B41FA5}">
                      <a16:colId xmlns:a16="http://schemas.microsoft.com/office/drawing/2014/main" val="728897338"/>
                    </a:ext>
                  </a:extLst>
                </a:gridCol>
                <a:gridCol w="1730696">
                  <a:extLst>
                    <a:ext uri="{9D8B030D-6E8A-4147-A177-3AD203B41FA5}">
                      <a16:colId xmlns:a16="http://schemas.microsoft.com/office/drawing/2014/main" val="3079921835"/>
                    </a:ext>
                  </a:extLst>
                </a:gridCol>
                <a:gridCol w="2416004">
                  <a:extLst>
                    <a:ext uri="{9D8B030D-6E8A-4147-A177-3AD203B41FA5}">
                      <a16:colId xmlns:a16="http://schemas.microsoft.com/office/drawing/2014/main" val="2567790788"/>
                    </a:ext>
                  </a:extLst>
                </a:gridCol>
                <a:gridCol w="3031622">
                  <a:extLst>
                    <a:ext uri="{9D8B030D-6E8A-4147-A177-3AD203B41FA5}">
                      <a16:colId xmlns:a16="http://schemas.microsoft.com/office/drawing/2014/main" val="1212200959"/>
                    </a:ext>
                  </a:extLst>
                </a:gridCol>
              </a:tblGrid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Type </a:t>
                      </a:r>
                      <a:r>
                        <a:rPr lang="en-US" sz="1400" err="1">
                          <a:effectLst/>
                        </a:rPr>
                        <a:t>konkurranse</a:t>
                      </a:r>
                      <a:endParaRPr lang="en-US" sz="1400" b="1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 b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Reaksjon</a:t>
                      </a: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 b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Bemerkning</a:t>
                      </a:r>
                      <a:endParaRPr lang="en-US" sz="1400" b="1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709466449"/>
                  </a:ext>
                </a:extLst>
              </a:tr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Ukesgolf</a:t>
                      </a:r>
                      <a:r>
                        <a:rPr lang="en-US" sz="1400">
                          <a:effectLst/>
                        </a:rPr>
                        <a:t> Intern</a:t>
                      </a: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Ikke PDGA </a:t>
                      </a:r>
                      <a:r>
                        <a:rPr lang="en-US" sz="1400" err="1">
                          <a:effectLst/>
                        </a:rPr>
                        <a:t>sanksjonert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1 </a:t>
                      </a:r>
                      <a:r>
                        <a:rPr lang="en-US" sz="1400" err="1">
                          <a:effectLst/>
                        </a:rPr>
                        <a:t>måneds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forføyning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Bør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håndteres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internt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733781883"/>
                  </a:ext>
                </a:extLst>
              </a:tr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Ukesgolf</a:t>
                      </a:r>
                      <a:r>
                        <a:rPr lang="en-US" sz="1400">
                          <a:effectLst/>
                        </a:rPr>
                        <a:t>/</a:t>
                      </a:r>
                      <a:r>
                        <a:rPr lang="en-US" sz="1400" err="1">
                          <a:effectLst/>
                        </a:rPr>
                        <a:t>deltagere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fra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andre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klubber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Ikke PDGA </a:t>
                      </a:r>
                      <a:r>
                        <a:rPr lang="en-US" sz="1400" err="1">
                          <a:effectLst/>
                        </a:rPr>
                        <a:t>sanksjonert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2 </a:t>
                      </a:r>
                      <a:r>
                        <a:rPr lang="en-US" sz="1400" err="1">
                          <a:effectLst/>
                        </a:rPr>
                        <a:t>måneders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utestengelse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7390408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Ukesgolf</a:t>
                      </a:r>
                      <a:r>
                        <a:rPr lang="en-US" sz="1400">
                          <a:effectLst/>
                        </a:rPr>
                        <a:t>/</a:t>
                      </a:r>
                      <a:r>
                        <a:rPr lang="en-US" sz="1400" err="1">
                          <a:effectLst/>
                        </a:rPr>
                        <a:t>deltagere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fra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andre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klubber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PDGA </a:t>
                      </a:r>
                      <a:r>
                        <a:rPr lang="en-US" sz="1400" err="1">
                          <a:effectLst/>
                        </a:rPr>
                        <a:t>sanksjoner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3 </a:t>
                      </a:r>
                      <a:r>
                        <a:rPr lang="en-US" sz="1400" err="1">
                          <a:effectLst/>
                        </a:rPr>
                        <a:t>måneders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utestengelse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373534212"/>
                  </a:ext>
                </a:extLst>
              </a:tr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Klubbmesterskap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478723533"/>
                  </a:ext>
                </a:extLst>
              </a:tr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Navngitt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konkurranse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6 </a:t>
                      </a:r>
                      <a:r>
                        <a:rPr lang="en-US" sz="1400" err="1">
                          <a:effectLst/>
                        </a:rPr>
                        <a:t>mnd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utestengelse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900" err="1">
                          <a:effectLst/>
                        </a:rPr>
                        <a:t>F.eks</a:t>
                      </a:r>
                      <a:r>
                        <a:rPr lang="en-US" sz="900">
                          <a:effectLst/>
                        </a:rPr>
                        <a:t> Skogen </a:t>
                      </a:r>
                      <a:r>
                        <a:rPr lang="en-US" sz="900" err="1">
                          <a:effectLst/>
                        </a:rPr>
                        <a:t>Rundt</a:t>
                      </a:r>
                      <a:r>
                        <a:rPr lang="en-US" sz="900">
                          <a:effectLst/>
                        </a:rPr>
                        <a:t>, </a:t>
                      </a:r>
                      <a:r>
                        <a:rPr lang="en-US" sz="900" err="1">
                          <a:effectLst/>
                        </a:rPr>
                        <a:t>Høstligaen</a:t>
                      </a:r>
                      <a:r>
                        <a:rPr lang="en-US" sz="900">
                          <a:effectLst/>
                        </a:rPr>
                        <a:t>, Sandnes Cup </a:t>
                      </a:r>
                      <a:r>
                        <a:rPr lang="en-US" sz="900" err="1">
                          <a:effectLst/>
                        </a:rPr>
                        <a:t>etc</a:t>
                      </a:r>
                      <a:endParaRPr lang="en-US" sz="9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624699873"/>
                  </a:ext>
                </a:extLst>
              </a:tr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Regional </a:t>
                      </a:r>
                      <a:r>
                        <a:rPr lang="en-US" sz="1400" err="1">
                          <a:effectLst/>
                        </a:rPr>
                        <a:t>Mesterskap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6 </a:t>
                      </a:r>
                      <a:r>
                        <a:rPr lang="en-US" sz="1400" err="1">
                          <a:effectLst/>
                        </a:rPr>
                        <a:t>mnd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utestengelse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594785624"/>
                  </a:ext>
                </a:extLst>
              </a:tr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Regional Tour</a:t>
                      </a: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6-12 </a:t>
                      </a:r>
                      <a:r>
                        <a:rPr lang="en-US" sz="1400" err="1">
                          <a:effectLst/>
                        </a:rPr>
                        <a:t>mnd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utestengelse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085740946"/>
                  </a:ext>
                </a:extLst>
              </a:tr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NC</a:t>
                      </a: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minimum  12 </a:t>
                      </a:r>
                      <a:r>
                        <a:rPr lang="en-US" sz="1400" err="1">
                          <a:effectLst/>
                        </a:rPr>
                        <a:t>mnd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utestengelse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910754355"/>
                  </a:ext>
                </a:extLst>
              </a:tr>
              <a:tr h="303697"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NM</a:t>
                      </a: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400">
                          <a:effectLst/>
                        </a:rPr>
                        <a:t>minimum 18 </a:t>
                      </a:r>
                      <a:r>
                        <a:rPr lang="en-US" sz="1400" err="1">
                          <a:effectLst/>
                        </a:rPr>
                        <a:t>mnd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utestengelse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061491608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493018249"/>
                  </a:ext>
                </a:extLst>
              </a:tr>
              <a:tr h="538373">
                <a:tc>
                  <a:txBody>
                    <a:bodyPr/>
                    <a:lstStyle/>
                    <a:p>
                      <a:pPr fontAlgn="b"/>
                      <a:r>
                        <a:rPr lang="en-US" sz="1400" err="1">
                          <a:effectLst/>
                        </a:rPr>
                        <a:t>Ukesgolf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kan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være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trening</a:t>
                      </a:r>
                      <a:r>
                        <a:rPr lang="en-US" sz="1400">
                          <a:effectLst/>
                        </a:rPr>
                        <a:t> men er </a:t>
                      </a:r>
                      <a:r>
                        <a:rPr lang="en-US" sz="1400" err="1">
                          <a:effectLst/>
                        </a:rPr>
                        <a:t>aktiviteten</a:t>
                      </a:r>
                      <a:r>
                        <a:rPr lang="en-US" sz="1400">
                          <a:effectLst/>
                        </a:rPr>
                        <a:t> PDGA </a:t>
                      </a:r>
                      <a:r>
                        <a:rPr lang="en-US" sz="1400" err="1">
                          <a:effectLst/>
                        </a:rPr>
                        <a:t>sanksjoner</a:t>
                      </a:r>
                      <a:r>
                        <a:rPr lang="en-US" sz="1400">
                          <a:effectLst/>
                        </a:rPr>
                        <a:t> er den </a:t>
                      </a:r>
                      <a:r>
                        <a:rPr lang="en-US" sz="1400" err="1">
                          <a:effectLst/>
                        </a:rPr>
                        <a:t>alltid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definert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som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r>
                        <a:rPr lang="en-US" sz="1400" err="1">
                          <a:effectLst/>
                        </a:rPr>
                        <a:t>konkurranse</a:t>
                      </a:r>
                      <a:endParaRPr lang="en-US" sz="1400" err="1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fontAlgn="b"/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793766927"/>
                  </a:ext>
                </a:extLst>
              </a:tr>
            </a:tbl>
          </a:graphicData>
        </a:graphic>
      </p:graphicFrame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75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Konkurransereglement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cs typeface="Calibri"/>
              </a:rPr>
              <a:t>Vi har i dag fungerende arrangementskriterier</a:t>
            </a:r>
            <a:endParaRPr lang="en-US"/>
          </a:p>
          <a:p>
            <a:r>
              <a:rPr lang="nb-NO">
                <a:cs typeface="Calibri"/>
              </a:rPr>
              <a:t>Vi mangler et konkurransereglement som omhandler all aktivitet</a:t>
            </a:r>
          </a:p>
          <a:p>
            <a:pPr lvl="1"/>
            <a:r>
              <a:rPr lang="nb-NO" sz="2800">
                <a:ea typeface="+mn-lt"/>
                <a:cs typeface="+mn-lt"/>
              </a:rPr>
              <a:t>Hvilken aktivitet reguleres </a:t>
            </a:r>
            <a:endParaRPr lang="en-US" sz="2800">
              <a:ea typeface="+mn-lt"/>
              <a:cs typeface="+mn-lt"/>
            </a:endParaRPr>
          </a:p>
          <a:p>
            <a:pPr lvl="1"/>
            <a:r>
              <a:rPr lang="nb-NO" sz="2800">
                <a:ea typeface="+mn-lt"/>
                <a:cs typeface="+mn-lt"/>
              </a:rPr>
              <a:t>Lisens</a:t>
            </a:r>
          </a:p>
          <a:p>
            <a:pPr lvl="1"/>
            <a:r>
              <a:rPr lang="nb-NO" sz="2800">
                <a:ea typeface="+mn-lt"/>
                <a:cs typeface="+mn-lt"/>
              </a:rPr>
              <a:t>Overgang mellom klubb</a:t>
            </a:r>
            <a:endParaRPr lang="en-US" sz="2800">
              <a:ea typeface="+mn-lt"/>
              <a:cs typeface="+mn-lt"/>
            </a:endParaRPr>
          </a:p>
          <a:p>
            <a:pPr lvl="1"/>
            <a:r>
              <a:rPr lang="nb-NO" sz="2800">
                <a:cs typeface="Calibri"/>
              </a:rPr>
              <a:t>Sportslige regler</a:t>
            </a:r>
            <a:endParaRPr lang="nb-NO">
              <a:cs typeface="Calibri"/>
            </a:endParaRPr>
          </a:p>
          <a:p>
            <a:r>
              <a:rPr lang="nb-NO">
                <a:cs typeface="Calibri"/>
              </a:rPr>
              <a:t>Vi skal lage eget KR for både Ultimate og Diskgolf</a:t>
            </a:r>
          </a:p>
          <a:p>
            <a:pPr marL="457200" lvl="1" indent="0">
              <a:buNone/>
            </a:pPr>
            <a:endParaRPr lang="nb-NO">
              <a:cs typeface="Calibri"/>
            </a:endParaRPr>
          </a:p>
          <a:p>
            <a:pPr lvl="1"/>
            <a:endParaRPr lang="nb-NO"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10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BCAC4-CFC1-4CE3-9770-C65EEBDA4A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nb-NO" sz="3600"/>
              <a:t>Ultimatekomiteen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7D28E1-3C95-4C2A-94C5-645231E5C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2065676"/>
          </a:xfrm>
        </p:spPr>
        <p:txBody>
          <a:bodyPr>
            <a:normAutofit/>
          </a:bodyPr>
          <a:lstStyle/>
          <a:p>
            <a:pPr algn="l"/>
            <a:r>
              <a:rPr lang="nb-NO"/>
              <a:t>Hvem er vi?</a:t>
            </a:r>
          </a:p>
          <a:p>
            <a:pPr algn="l"/>
            <a:r>
              <a:rPr lang="nb-NO"/>
              <a:t>Oppdatering av 2020/2021</a:t>
            </a:r>
          </a:p>
          <a:p>
            <a:pPr algn="l"/>
            <a:r>
              <a:rPr lang="nb-NO"/>
              <a:t>Sesongen 2021/2022</a:t>
            </a:r>
          </a:p>
          <a:p>
            <a:pPr algn="l"/>
            <a:r>
              <a:rPr lang="nb-NO"/>
              <a:t>Fremtidig arbeid</a:t>
            </a:r>
          </a:p>
        </p:txBody>
      </p:sp>
      <p:pic>
        <p:nvPicPr>
          <p:cNvPr id="5" name="Picture 4" descr="A person standing in front of a crowd of people in a stadium&#10;&#10;Description automatically generated with medium confidence">
            <a:extLst>
              <a:ext uri="{FF2B5EF4-FFF2-40B4-BE49-F238E27FC236}">
                <a16:creationId xmlns:a16="http://schemas.microsoft.com/office/drawing/2014/main" id="{536FF9C6-4ADF-467E-B990-5E860BFAC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709803"/>
            <a:ext cx="7214616" cy="5410962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CB9D4482-23C7-4BEB-BA85-16D8595C5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2687" y="1001898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85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8655A-B1BD-48E1-82F5-5962DA64A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386137" cy="2452687"/>
          </a:xfrm>
        </p:spPr>
        <p:txBody>
          <a:bodyPr anchor="ctr">
            <a:normAutofit/>
          </a:bodyPr>
          <a:lstStyle/>
          <a:p>
            <a:r>
              <a:rPr lang="nb-NO" sz="3600" dirty="0"/>
              <a:t>Hvem er vi?</a:t>
            </a:r>
            <a:br>
              <a:rPr lang="nb-NO" sz="3600" dirty="0"/>
            </a:br>
            <a:r>
              <a:rPr lang="nb-NO" sz="2000" dirty="0"/>
              <a:t>UK siden 2006 – Adrian Oleson</a:t>
            </a:r>
            <a:endParaRPr lang="nb-NO" sz="3600" dirty="0"/>
          </a:p>
        </p:txBody>
      </p: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70E4545-43AD-4E51-AEC7-1F12038274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2056F-0354-4C40-8A8A-4944FFF4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nb-NO" sz="1300"/>
              <a:t>Består av følgende:</a:t>
            </a:r>
          </a:p>
          <a:p>
            <a:pPr marL="0" indent="0">
              <a:buNone/>
            </a:pPr>
            <a:r>
              <a:rPr lang="nb-NO" sz="1300"/>
              <a:t>	Eivind Karlsen(TFK) – Avtroppende leder</a:t>
            </a:r>
          </a:p>
          <a:p>
            <a:pPr marL="0" indent="0">
              <a:buNone/>
            </a:pPr>
            <a:r>
              <a:rPr lang="nb-NO" sz="1300"/>
              <a:t>	Mia Bjerkestrand (Furuset IF) – På valg som leder </a:t>
            </a:r>
          </a:p>
          <a:p>
            <a:pPr marL="0" indent="0">
              <a:buNone/>
            </a:pPr>
            <a:r>
              <a:rPr lang="nb-NO" sz="1300"/>
              <a:t>	Lars Olav Hammer (Stormkast) </a:t>
            </a:r>
          </a:p>
          <a:p>
            <a:pPr marL="0" indent="0">
              <a:buNone/>
            </a:pPr>
            <a:r>
              <a:rPr lang="nb-NO" sz="1300"/>
              <a:t>	Marit Fauskanger Pedersen (TSI)</a:t>
            </a:r>
          </a:p>
          <a:p>
            <a:pPr marL="0" indent="0">
              <a:buNone/>
            </a:pPr>
            <a:r>
              <a:rPr lang="nb-NO" sz="1300"/>
              <a:t>	James </a:t>
            </a:r>
            <a:r>
              <a:rPr lang="nb-NO" sz="1300" err="1"/>
              <a:t>Theodos</a:t>
            </a:r>
            <a:r>
              <a:rPr lang="nb-NO" sz="1300"/>
              <a:t> (ESK)</a:t>
            </a:r>
          </a:p>
          <a:p>
            <a:pPr marL="0" indent="0">
              <a:buNone/>
            </a:pPr>
            <a:r>
              <a:rPr lang="nb-NO" sz="1300"/>
              <a:t>	Alle sitter minst ett år til</a:t>
            </a:r>
          </a:p>
          <a:p>
            <a:r>
              <a:rPr lang="nb-NO" sz="1300"/>
              <a:t>Historisk hatt ansvar for US og NM pluss landslagssøknader og rådgivere.</a:t>
            </a:r>
          </a:p>
          <a:p>
            <a:pPr marL="0" indent="0">
              <a:buNone/>
            </a:pPr>
            <a:endParaRPr lang="nb-NO" sz="130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64F376-BD4C-4C32-8C86-E6352FF4F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16" y="6205536"/>
            <a:ext cx="955563" cy="35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17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C2CB-4B17-4C2A-9A34-6B8D06D1A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b-NO" sz="3800"/>
              <a:t>Oppdatering fra forrige sesong/covid-periode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1217E-9BFA-44FC-B059-16CDA88DC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nb-NO" sz="2200"/>
              <a:t>Alle arrangement ble avlyst</a:t>
            </a:r>
          </a:p>
          <a:p>
            <a:r>
              <a:rPr lang="nb-NO" sz="2200"/>
              <a:t>Ultimatemiljøet gikk i dvale</a:t>
            </a:r>
          </a:p>
          <a:p>
            <a:r>
              <a:rPr lang="nb-NO" sz="2200"/>
              <a:t>UK- diskuterte loose mixed format og fikk gjennomslag i miljøet.</a:t>
            </a:r>
          </a:p>
          <a:p>
            <a:r>
              <a:rPr lang="nb-NO" sz="2200"/>
              <a:t>Lagde en liten video: </a:t>
            </a:r>
          </a:p>
          <a:p>
            <a:pPr marL="0" indent="0">
              <a:buNone/>
            </a:pPr>
            <a:r>
              <a:rPr lang="nb-NO" sz="2200">
                <a:hlinkClick r:id="rId2"/>
              </a:rPr>
              <a:t>https://www.youtube.com/watch?v=f94_9FkTrIM</a:t>
            </a:r>
            <a:r>
              <a:rPr lang="nb-NO" sz="2200"/>
              <a:t> </a:t>
            </a:r>
          </a:p>
          <a:p>
            <a:pPr marL="0" indent="0">
              <a:buNone/>
            </a:pPr>
            <a:endParaRPr lang="nb-NO" sz="2200"/>
          </a:p>
          <a:p>
            <a:pPr marL="0" indent="0">
              <a:buNone/>
            </a:pPr>
            <a:endParaRPr lang="nb-NO" sz="2200"/>
          </a:p>
        </p:txBody>
      </p:sp>
      <p:pic>
        <p:nvPicPr>
          <p:cNvPr id="5" name="Picture 4" descr="A person sleeping on a bed&#10;&#10;Description automatically generated with medium confidence">
            <a:extLst>
              <a:ext uri="{FF2B5EF4-FFF2-40B4-BE49-F238E27FC236}">
                <a16:creationId xmlns:a16="http://schemas.microsoft.com/office/drawing/2014/main" id="{100F9570-050F-4B3B-BB44-708921224F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1" r="25735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F95A262-2276-48BB-936E-21A69AD54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3169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DCA1D-AB1B-4825-BE35-9E6B2496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nb-NO" sz="5400"/>
              <a:t>Sesongen 2021/2022</a:t>
            </a:r>
          </a:p>
        </p:txBody>
      </p:sp>
      <p:pic>
        <p:nvPicPr>
          <p:cNvPr id="5" name="Picture 4" descr="A group of women in a gym&#10;&#10;Description automatically generated with low confidence">
            <a:extLst>
              <a:ext uri="{FF2B5EF4-FFF2-40B4-BE49-F238E27FC236}">
                <a16:creationId xmlns:a16="http://schemas.microsoft.com/office/drawing/2014/main" id="{D1569FD9-D8CF-4A0E-B45D-98625860E9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5" r="2426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3009E-B972-4BD6-A42A-2A25FD736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942080"/>
          </a:xfrm>
        </p:spPr>
        <p:txBody>
          <a:bodyPr>
            <a:normAutofit/>
          </a:bodyPr>
          <a:lstStyle/>
          <a:p>
            <a:r>
              <a:rPr lang="nb-NO" sz="1700"/>
              <a:t>Ultimate er i gang for fullt ENDELIG</a:t>
            </a:r>
          </a:p>
          <a:p>
            <a:r>
              <a:rPr lang="nb-NO" sz="1700"/>
              <a:t>US1 </a:t>
            </a:r>
            <a:r>
              <a:rPr lang="nb-NO" sz="1700" err="1"/>
              <a:t>Trøndisk</a:t>
            </a:r>
            <a:r>
              <a:rPr lang="nb-NO" sz="1700"/>
              <a:t> er gjennomført med hele 14 lag!</a:t>
            </a:r>
          </a:p>
          <a:p>
            <a:r>
              <a:rPr lang="nb-NO" sz="1700"/>
              <a:t>Noen nye lag dukker opp. </a:t>
            </a:r>
          </a:p>
          <a:p>
            <a:r>
              <a:rPr lang="nb-NO" sz="1700"/>
              <a:t>Landslaget er i gang og gjør seg klar for EM i mars 2022 (EUIC 2022)</a:t>
            </a:r>
          </a:p>
          <a:p>
            <a:r>
              <a:rPr lang="nb-NO" sz="1700"/>
              <a:t>Påbegynt tiltak for rekrutering av kvinner (kvinnekamp)</a:t>
            </a:r>
          </a:p>
          <a:p>
            <a:r>
              <a:rPr lang="nb-NO" sz="1700"/>
              <a:t>Neste serierunder er: 	US2 </a:t>
            </a:r>
            <a:r>
              <a:rPr lang="nb-NO" sz="1700" err="1"/>
              <a:t>Desembercup</a:t>
            </a:r>
            <a:r>
              <a:rPr lang="nb-NO" sz="1700"/>
              <a:t> 20.-21. nov</a:t>
            </a:r>
          </a:p>
          <a:p>
            <a:pPr marL="0" indent="0">
              <a:buNone/>
            </a:pPr>
            <a:r>
              <a:rPr lang="nb-NO" sz="1700"/>
              <a:t>                                                       (Student NM (NSI) 21.-22 jan)</a:t>
            </a:r>
          </a:p>
          <a:p>
            <a:pPr marL="0" indent="0">
              <a:buNone/>
            </a:pPr>
            <a:r>
              <a:rPr lang="nb-NO" sz="1700"/>
              <a:t>                                                        US3 </a:t>
            </a:r>
            <a:r>
              <a:rPr lang="nb-NO" sz="1700" err="1"/>
              <a:t>Brainydisc</a:t>
            </a:r>
            <a:r>
              <a:rPr lang="nb-NO" sz="1700"/>
              <a:t> 12. -13. </a:t>
            </a:r>
            <a:r>
              <a:rPr lang="nb-NO" sz="1700" err="1"/>
              <a:t>feb</a:t>
            </a:r>
            <a:endParaRPr lang="nb-NO" sz="1700"/>
          </a:p>
          <a:p>
            <a:pPr marL="0" indent="0">
              <a:buNone/>
            </a:pPr>
            <a:r>
              <a:rPr lang="nb-NO" sz="1700"/>
              <a:t>                                                        US4 69 grader nord 5.-6. mars</a:t>
            </a:r>
          </a:p>
          <a:p>
            <a:pPr marL="0" indent="0">
              <a:buNone/>
            </a:pPr>
            <a:r>
              <a:rPr lang="nb-NO" sz="1700"/>
              <a:t>                                                        NM Trondheim 9.-10. april</a:t>
            </a:r>
          </a:p>
          <a:p>
            <a:pPr marL="3657600" lvl="8" indent="0">
              <a:buNone/>
            </a:pPr>
            <a:endParaRPr lang="nb-NO" sz="170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DF4B56C-F338-4BC7-B781-72193F9F6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707" y="329184"/>
            <a:ext cx="1692556" cy="62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20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F4E49-DDC7-4240-ADC8-7B1A5F638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nb-NO"/>
              <a:t>UK ser fremover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001BE-14B2-44D7-9303-DC59EB22F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943" y="1503955"/>
            <a:ext cx="5092194" cy="4351338"/>
          </a:xfrm>
        </p:spPr>
        <p:txBody>
          <a:bodyPr>
            <a:normAutofit fontScale="85000" lnSpcReduction="10000"/>
          </a:bodyPr>
          <a:lstStyle/>
          <a:p>
            <a:r>
              <a:rPr lang="nb-NO" sz="2600"/>
              <a:t>Mia Bjerkestrand er på valg som leder etter Eivind Karlsen</a:t>
            </a:r>
          </a:p>
          <a:p>
            <a:r>
              <a:rPr lang="nb-NO" sz="2600"/>
              <a:t>Nytt mandat er spennende</a:t>
            </a:r>
          </a:p>
          <a:p>
            <a:r>
              <a:rPr lang="nb-NO" sz="2600"/>
              <a:t>Strukturering av arbeidet</a:t>
            </a:r>
          </a:p>
          <a:p>
            <a:r>
              <a:rPr lang="nb-NO" sz="2600"/>
              <a:t>Rekrutteringsarbeid med spesiell fokus på kvinner.</a:t>
            </a:r>
          </a:p>
          <a:p>
            <a:r>
              <a:rPr lang="nb-NO" sz="2600"/>
              <a:t>Godt samarbeid med seksjon og administrasjon</a:t>
            </a:r>
          </a:p>
          <a:p>
            <a:r>
              <a:rPr lang="nb-NO" sz="2600"/>
              <a:t>Styrke rekruteringen hos studentklubber</a:t>
            </a:r>
          </a:p>
          <a:p>
            <a:r>
              <a:rPr lang="nb-NO" sz="2600"/>
              <a:t>Lure med oss Thomas og disksportkonsulenten på turneringer, med spesiell fokus på Spirit </a:t>
            </a:r>
            <a:r>
              <a:rPr lang="nb-NO" sz="2600" err="1"/>
              <a:t>of</a:t>
            </a:r>
            <a:r>
              <a:rPr lang="nb-NO" sz="2600"/>
              <a:t> </a:t>
            </a:r>
            <a:r>
              <a:rPr lang="nb-NO" sz="2600" err="1"/>
              <a:t>the</a:t>
            </a:r>
            <a:r>
              <a:rPr lang="nb-NO" sz="2600"/>
              <a:t> game  </a:t>
            </a:r>
          </a:p>
          <a:p>
            <a:endParaRPr lang="nb-NO" sz="2600"/>
          </a:p>
        </p:txBody>
      </p:sp>
      <p:pic>
        <p:nvPicPr>
          <p:cNvPr id="9" name="Picture 8" descr="A picture containing sport, athletic game, racquetball, outdoor&#10;&#10;Description automatically generated">
            <a:extLst>
              <a:ext uri="{FF2B5EF4-FFF2-40B4-BE49-F238E27FC236}">
                <a16:creationId xmlns:a16="http://schemas.microsoft.com/office/drawing/2014/main" id="{85ECFDA4-47E9-4A27-87E4-AD042D35F6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0" r="1" b="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pic>
        <p:nvPicPr>
          <p:cNvPr id="7" name="Picture 6" descr="A picture containing person, sport, athletic game&#10;&#10;Description automatically generated">
            <a:extLst>
              <a:ext uri="{FF2B5EF4-FFF2-40B4-BE49-F238E27FC236}">
                <a16:creationId xmlns:a16="http://schemas.microsoft.com/office/drawing/2014/main" id="{D2A4A5E4-AE76-4986-A56B-65B158EC16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7" r="7557" b="1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95AA73C-275B-4EE6-98DB-A749855744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91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B54875-B4C9-44D8-A3A9-B8F0A1E22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nb-NO" sz="6600"/>
              <a:t>Takk for oss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49E20A2-4AE2-47D2-9778-14B9B6DC4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algn="l"/>
            <a:r>
              <a:rPr lang="nb-NO"/>
              <a:t>Mia og Eivind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075CD37-1E44-4E19-8080-D4857B04B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146" y="353020"/>
            <a:ext cx="2151838" cy="79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208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94" y="1405033"/>
            <a:ext cx="10515600" cy="4552856"/>
          </a:xfrm>
        </p:spPr>
        <p:txBody>
          <a:bodyPr>
            <a:normAutofit/>
          </a:bodyPr>
          <a:lstStyle/>
          <a:p>
            <a:pPr algn="ctr"/>
            <a:br>
              <a:rPr lang="nb-NO" sz="8000" b="1">
                <a:cs typeface="Calibri Light"/>
              </a:rPr>
            </a:br>
            <a:r>
              <a:rPr lang="nb-NO" sz="8000" b="1">
                <a:cs typeface="Calibri Light"/>
              </a:rPr>
              <a:t>PAUSE</a:t>
            </a:r>
            <a:br>
              <a:rPr lang="nb-NO" sz="8000" b="1">
                <a:cs typeface="Calibri Light"/>
              </a:rPr>
            </a:br>
            <a:br>
              <a:rPr lang="nb-NO" sz="8000" b="1">
                <a:cs typeface="Calibri Light"/>
              </a:rPr>
            </a:br>
            <a:r>
              <a:rPr lang="nb-NO" sz="2400" b="1">
                <a:cs typeface="Calibri Light" panose="020F0302020204030204"/>
              </a:rPr>
              <a:t>kl.11.25-11.45</a:t>
            </a:r>
            <a:endParaRPr lang="nb-NO" sz="8000" b="1">
              <a:cs typeface="Calibri Light" panose="020F0302020204030204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1238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Deltagelse i klubbens aktiviteter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cs typeface="Calibri"/>
              </a:rPr>
              <a:t>Medlemskap?</a:t>
            </a:r>
          </a:p>
          <a:p>
            <a:endParaRPr lang="nb-NO">
              <a:cs typeface="Calibri"/>
            </a:endParaRPr>
          </a:p>
          <a:p>
            <a:r>
              <a:rPr lang="nb-NO">
                <a:ea typeface="+mn-lt"/>
                <a:cs typeface="+mn-lt"/>
              </a:rPr>
              <a:t>Vi ser at det er flere som kaster aktivt som ikke er medlem av noen klubber. Mange av disse bruker de ulike klubbenes </a:t>
            </a:r>
            <a:r>
              <a:rPr lang="nb-NO" err="1">
                <a:ea typeface="+mn-lt"/>
                <a:cs typeface="+mn-lt"/>
              </a:rPr>
              <a:t>ukesgolfer</a:t>
            </a:r>
            <a:r>
              <a:rPr lang="nb-NO">
                <a:ea typeface="+mn-lt"/>
                <a:cs typeface="+mn-lt"/>
              </a:rPr>
              <a:t> for å trene og bygge opp egen ranking, uten at klubbene får noe igjen for dette. </a:t>
            </a:r>
          </a:p>
          <a:p>
            <a:r>
              <a:rPr lang="nb-NO">
                <a:ea typeface="+mn-lt"/>
                <a:cs typeface="+mn-lt"/>
              </a:rPr>
              <a:t>Bør der innføres krav om medlemskap i én klubb for å delta i organisert aktivitet arrangert av klubbene rundt omkring. </a:t>
            </a:r>
            <a:endParaRPr lang="nb-NO"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98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26C5FE-E482-4A7D-9480-34E9E544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Diskgolfkomiteen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CAD09A6-18D6-43C5-8176-3FAEEE7B80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sz="2400" err="1"/>
              <a:t>Opprinnelege</a:t>
            </a:r>
            <a:r>
              <a:rPr lang="nn-NO" sz="2400"/>
              <a:t> komiteen</a:t>
            </a: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DFA1C15-A042-4D67-8CD4-FF61ECF0A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942752" cy="3684588"/>
          </a:xfrm>
        </p:spPr>
        <p:txBody>
          <a:bodyPr>
            <a:normAutofit fontScale="85000" lnSpcReduction="10000"/>
          </a:bodyPr>
          <a:lstStyle/>
          <a:p>
            <a:endParaRPr lang="nn-NO" sz="2800"/>
          </a:p>
          <a:p>
            <a:r>
              <a:rPr lang="nn-NO" sz="2800"/>
              <a:t>Leiv </a:t>
            </a:r>
            <a:r>
              <a:rPr lang="nn-NO" sz="2800" err="1"/>
              <a:t>Aspèn</a:t>
            </a:r>
            <a:r>
              <a:rPr lang="nn-NO" sz="2800"/>
              <a:t> – Leder</a:t>
            </a:r>
          </a:p>
          <a:p>
            <a:r>
              <a:rPr lang="nn-NO" sz="2800"/>
              <a:t>Camilla Nordhei 	  Region øst</a:t>
            </a:r>
          </a:p>
          <a:p>
            <a:r>
              <a:rPr lang="nn-NO" sz="2800"/>
              <a:t>Terje Rensvold	  Region sør</a:t>
            </a:r>
          </a:p>
          <a:p>
            <a:r>
              <a:rPr lang="nn-NO" sz="2800"/>
              <a:t>Oddbjørn Molvik	  Region midt</a:t>
            </a:r>
          </a:p>
          <a:p>
            <a:r>
              <a:rPr lang="nn-NO" sz="2300"/>
              <a:t>Håvard </a:t>
            </a:r>
            <a:r>
              <a:rPr lang="nn-NO" sz="2300" err="1"/>
              <a:t>Øritsland</a:t>
            </a:r>
            <a:r>
              <a:rPr lang="nn-NO" sz="2300"/>
              <a:t> Eggestøl </a:t>
            </a:r>
            <a:r>
              <a:rPr lang="nn-NO" sz="2800"/>
              <a:t>Region vest til okt21</a:t>
            </a:r>
          </a:p>
          <a:p>
            <a:r>
              <a:rPr lang="nn-NO" sz="2800"/>
              <a:t>Ron Kaspersen 	  Region nord til okt20</a:t>
            </a:r>
          </a:p>
          <a:p>
            <a:r>
              <a:rPr lang="nn-NO" sz="2400"/>
              <a:t>Marthe Moen Nicolaysen </a:t>
            </a:r>
            <a:r>
              <a:rPr lang="nn-NO" sz="2800"/>
              <a:t>Region nord til okt21</a:t>
            </a:r>
          </a:p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7B80FD2-986D-4141-801D-E2F066215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48868" y="1681163"/>
            <a:ext cx="4306519" cy="823912"/>
          </a:xfrm>
        </p:spPr>
        <p:txBody>
          <a:bodyPr/>
          <a:lstStyle/>
          <a:p>
            <a:r>
              <a:rPr lang="nb-NO"/>
              <a:t>Dagens </a:t>
            </a:r>
            <a:r>
              <a:rPr lang="nb-NO" err="1"/>
              <a:t>komitee</a:t>
            </a:r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4907A1E-33FF-4743-829C-0624192215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45694" y="2999420"/>
            <a:ext cx="4306518" cy="3684588"/>
          </a:xfrm>
        </p:spPr>
        <p:txBody>
          <a:bodyPr>
            <a:normAutofit fontScale="85000" lnSpcReduction="10000"/>
          </a:bodyPr>
          <a:lstStyle/>
          <a:p>
            <a:r>
              <a:rPr lang="nn-NO" sz="2800"/>
              <a:t>Camilla Nordhei    Region øst</a:t>
            </a:r>
          </a:p>
          <a:p>
            <a:r>
              <a:rPr lang="nn-NO" sz="2800"/>
              <a:t>Terje Rensvold       Region sør</a:t>
            </a:r>
          </a:p>
          <a:p>
            <a:r>
              <a:rPr lang="nn-NO" sz="2800"/>
              <a:t>Oddbjørn Molvik   Region midt</a:t>
            </a:r>
          </a:p>
          <a:p>
            <a:endParaRPr lang="nb-NO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15B3AEEC-5B7B-4FA4-B718-089FF3867B9F}"/>
              </a:ext>
            </a:extLst>
          </p:cNvPr>
          <p:cNvCxnSpPr>
            <a:cxnSpLocks/>
          </p:cNvCxnSpPr>
          <p:nvPr/>
        </p:nvCxnSpPr>
        <p:spPr>
          <a:xfrm>
            <a:off x="263805" y="6055062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e 7">
            <a:extLst>
              <a:ext uri="{FF2B5EF4-FFF2-40B4-BE49-F238E27FC236}">
                <a16:creationId xmlns:a16="http://schemas.microsoft.com/office/drawing/2014/main" id="{CA9B5DA1-4D2F-44EE-A568-F590FF4E5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91" y="6273891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257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4400"/>
              <a:t>Kva er blitt gjort sidan siste </a:t>
            </a:r>
            <a:r>
              <a:rPr lang="nn-NO" sz="4400" err="1"/>
              <a:t>klubbledermøte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800"/>
              <a:t>Hausten 2020- utarbeiding av nye arrangement </a:t>
            </a:r>
            <a:r>
              <a:rPr lang="nn-NO" sz="2800" err="1"/>
              <a:t>kriterie</a:t>
            </a:r>
            <a:r>
              <a:rPr lang="nn-NO" sz="280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800"/>
              <a:t>Stor pågang i påmelding til første Norgescupane- tok tak og gjorde nødvendige endringar.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800"/>
              <a:t>Koronaen øydela starten av sesongen- førte til eit tett program på hausten.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800"/>
              <a:t>Prøvd å halde dialog med arrangørklubbane gjennom sesongen.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800"/>
              <a:t>Hausten 2021- evaluering av sesongen, kriteria, format </a:t>
            </a:r>
            <a:r>
              <a:rPr lang="nn-NO" sz="2800" err="1"/>
              <a:t>etc</a:t>
            </a:r>
            <a:r>
              <a:rPr lang="nn-NO" sz="280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800"/>
              <a:t>Vidareutvikla arrangørkriteria, gjort små endringar og justeringar.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800"/>
              <a:t>Lange diskusjonar om korleis ein kan gjere nasjonale turneringar meir attraktive- korleis få fleire søkarar.</a:t>
            </a:r>
          </a:p>
          <a:p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653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4400"/>
              <a:t>Kommunikasjon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6537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/>
              <a:t>Lite respons frå klubbane- få som tar kontakt med oss.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/>
              <a:t>Komiteen er til for klubbane- jobben vår blir vanskeleg når me ikkje får respons på kva klubbane tenker og ønskjer.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/>
              <a:t>Kjem mailane fram? Andre grunner til at me ikkje får respons? </a:t>
            </a:r>
          </a:p>
          <a:p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3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53" y="2968996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n-NO" sz="4800"/>
              <a:t>Arrangørkriterier for sesongen 2022</a:t>
            </a:r>
            <a:endParaRPr lang="nb-NO" sz="4800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287" y="427809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695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4097" y="4539121"/>
            <a:ext cx="1988505" cy="1818754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56355F3B-D030-4B4B-8F95-BF0AA8BC4F9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6402677-E5BA-4DF2-9290-B224E6861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" y="1692149"/>
            <a:ext cx="7705818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800" b="1">
                <a:solidFill>
                  <a:schemeClr val="bg1"/>
                </a:solidFill>
                <a:latin typeface="Calibri"/>
                <a:cs typeface="Calibri"/>
              </a:rPr>
              <a:t>Hvordan </a:t>
            </a:r>
            <a:r>
              <a:rPr lang="nb-NO" sz="2800" b="1" spc="-5">
                <a:solidFill>
                  <a:schemeClr val="bg1"/>
                </a:solidFill>
                <a:latin typeface="Calibri"/>
                <a:cs typeface="Calibri"/>
              </a:rPr>
              <a:t>kan vi gjøre </a:t>
            </a:r>
            <a:r>
              <a:rPr lang="nb-NO" sz="2800" b="1">
                <a:solidFill>
                  <a:schemeClr val="bg1"/>
                </a:solidFill>
                <a:latin typeface="Calibri"/>
                <a:cs typeface="Calibri"/>
              </a:rPr>
              <a:t>de </a:t>
            </a:r>
            <a:r>
              <a:rPr lang="nb-NO" sz="2800" b="1" spc="-5">
                <a:solidFill>
                  <a:schemeClr val="bg1"/>
                </a:solidFill>
                <a:latin typeface="Calibri"/>
                <a:cs typeface="Calibri"/>
              </a:rPr>
              <a:t>lokale </a:t>
            </a:r>
            <a:r>
              <a:rPr lang="nb-NO" sz="2800" b="1" spc="-5" err="1">
                <a:solidFill>
                  <a:schemeClr val="bg1"/>
                </a:solidFill>
                <a:latin typeface="Calibri"/>
                <a:cs typeface="Calibri"/>
              </a:rPr>
              <a:t>tourene</a:t>
            </a:r>
            <a:r>
              <a:rPr lang="nb-NO" sz="2800" b="1" spc="-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nb-NO" sz="2800" b="1">
                <a:solidFill>
                  <a:schemeClr val="bg1"/>
                </a:solidFill>
                <a:latin typeface="Calibri"/>
                <a:cs typeface="Calibri"/>
              </a:rPr>
              <a:t>og </a:t>
            </a:r>
            <a:r>
              <a:rPr lang="nb-NO" sz="2800" b="1" spc="-30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nb-NO" sz="2800" b="1" spc="-5">
                <a:solidFill>
                  <a:schemeClr val="bg1"/>
                </a:solidFill>
                <a:latin typeface="Calibri"/>
                <a:cs typeface="Calibri"/>
              </a:rPr>
              <a:t>norgescupen mer attraktivt</a:t>
            </a:r>
            <a:r>
              <a:rPr lang="nb-NO" sz="2800" b="1" spc="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nb-NO" sz="2800" b="1" spc="-10">
                <a:solidFill>
                  <a:schemeClr val="bg1"/>
                </a:solidFill>
                <a:latin typeface="Calibri"/>
                <a:cs typeface="Calibri"/>
              </a:rPr>
              <a:t>for</a:t>
            </a:r>
            <a:r>
              <a:rPr lang="nb-NO" sz="2800" b="1" spc="-5">
                <a:solidFill>
                  <a:schemeClr val="bg1"/>
                </a:solidFill>
                <a:latin typeface="Calibri"/>
                <a:cs typeface="Calibri"/>
              </a:rPr>
              <a:t> spillere, </a:t>
            </a:r>
            <a:r>
              <a:rPr lang="nb-NO" sz="2800" b="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nb-NO" sz="2800" b="1" spc="-5">
                <a:solidFill>
                  <a:schemeClr val="bg1"/>
                </a:solidFill>
                <a:latin typeface="Calibri"/>
                <a:cs typeface="Calibri"/>
              </a:rPr>
              <a:t>arrangører,</a:t>
            </a:r>
            <a:r>
              <a:rPr lang="nb-NO" sz="2800" b="1" spc="-1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nb-NO" sz="2800" b="1" spc="-5">
                <a:solidFill>
                  <a:schemeClr val="bg1"/>
                </a:solidFill>
                <a:latin typeface="Calibri"/>
                <a:cs typeface="Calibri"/>
              </a:rPr>
              <a:t>media</a:t>
            </a:r>
            <a:r>
              <a:rPr lang="nb-NO" sz="2800" b="1">
                <a:solidFill>
                  <a:schemeClr val="bg1"/>
                </a:solidFill>
                <a:latin typeface="Calibri"/>
                <a:cs typeface="Calibri"/>
              </a:rPr>
              <a:t> og</a:t>
            </a:r>
            <a:r>
              <a:rPr lang="nb-NO" sz="2800" b="1" spc="-5">
                <a:solidFill>
                  <a:schemeClr val="bg1"/>
                </a:solidFill>
                <a:latin typeface="Calibri"/>
                <a:cs typeface="Calibri"/>
              </a:rPr>
              <a:t> publikum?</a:t>
            </a:r>
            <a:endParaRPr lang="nb-NO" sz="2800">
              <a:solidFill>
                <a:schemeClr val="bg1"/>
              </a:solidFill>
              <a:latin typeface="Calibri"/>
              <a:cs typeface="Calibri"/>
            </a:endParaRPr>
          </a:p>
          <a:p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55ED6EF-D24B-417B-A19F-189A7723C148}"/>
              </a:ext>
            </a:extLst>
          </p:cNvPr>
          <p:cNvSpPr txBox="1"/>
          <p:nvPr/>
        </p:nvSpPr>
        <p:spPr>
          <a:xfrm>
            <a:off x="506027" y="4539121"/>
            <a:ext cx="6125592" cy="1150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100"/>
              </a:spcBef>
            </a:pPr>
            <a:r>
              <a:rPr lang="nb-NO" sz="2000" b="1">
                <a:solidFill>
                  <a:srgbClr val="FFFFFF"/>
                </a:solidFill>
                <a:latin typeface="Calibri"/>
                <a:cs typeface="Calibri"/>
              </a:rPr>
              <a:t>Hvordan </a:t>
            </a:r>
            <a:r>
              <a:rPr lang="nb-NO" sz="2000" b="1" spc="-5">
                <a:solidFill>
                  <a:srgbClr val="FFFFFF"/>
                </a:solidFill>
                <a:latin typeface="Calibri"/>
                <a:cs typeface="Calibri"/>
              </a:rPr>
              <a:t>kan vi gjøre </a:t>
            </a:r>
            <a:r>
              <a:rPr lang="nb-NO" sz="2000" b="1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lang="nb-NO" sz="2000" b="1" spc="-5">
                <a:solidFill>
                  <a:srgbClr val="FFFFFF"/>
                </a:solidFill>
                <a:latin typeface="Calibri"/>
                <a:cs typeface="Calibri"/>
              </a:rPr>
              <a:t>lokale </a:t>
            </a:r>
            <a:r>
              <a:rPr lang="nb-NO" sz="2000" b="1" spc="-5" err="1">
                <a:solidFill>
                  <a:srgbClr val="FFFFFF"/>
                </a:solidFill>
                <a:latin typeface="Calibri"/>
                <a:cs typeface="Calibri"/>
              </a:rPr>
              <a:t>tourene</a:t>
            </a:r>
            <a:r>
              <a:rPr lang="nb-NO" sz="2000" b="1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b-NO" sz="2000" b="1">
                <a:solidFill>
                  <a:srgbClr val="FFFFFF"/>
                </a:solidFill>
                <a:latin typeface="Calibri"/>
                <a:cs typeface="Calibri"/>
              </a:rPr>
              <a:t>og </a:t>
            </a:r>
            <a:r>
              <a:rPr lang="nb-NO" sz="2000" b="1" spc="-3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b-NO" sz="2000" b="1" spc="-5">
                <a:solidFill>
                  <a:srgbClr val="FFFFFF"/>
                </a:solidFill>
                <a:latin typeface="Calibri"/>
                <a:cs typeface="Calibri"/>
              </a:rPr>
              <a:t>norgescupen mer attraktivt</a:t>
            </a:r>
            <a:r>
              <a:rPr lang="nb-NO" sz="2000" b="1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b-NO" sz="2000" b="1" spc="-1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lang="nb-NO" sz="2000" b="1" spc="-5">
                <a:solidFill>
                  <a:srgbClr val="FFFFFF"/>
                </a:solidFill>
                <a:latin typeface="Calibri"/>
                <a:cs typeface="Calibri"/>
              </a:rPr>
              <a:t> spillere, </a:t>
            </a:r>
            <a:r>
              <a:rPr lang="nb-NO" sz="20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b-NO" sz="2000" b="1" spc="-5">
                <a:solidFill>
                  <a:srgbClr val="FFFFFF"/>
                </a:solidFill>
                <a:latin typeface="Calibri"/>
                <a:cs typeface="Calibri"/>
              </a:rPr>
              <a:t>arrangører,</a:t>
            </a:r>
            <a:r>
              <a:rPr lang="nb-NO" sz="2000" b="1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nb-NO" sz="2000" b="1" spc="-5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lang="nb-NO" sz="2000" b="1">
                <a:solidFill>
                  <a:srgbClr val="FFFFFF"/>
                </a:solidFill>
                <a:latin typeface="Calibri"/>
                <a:cs typeface="Calibri"/>
              </a:rPr>
              <a:t> og</a:t>
            </a:r>
            <a:r>
              <a:rPr lang="nb-NO" sz="2000" b="1" spc="-5">
                <a:solidFill>
                  <a:srgbClr val="FFFFFF"/>
                </a:solidFill>
                <a:latin typeface="Calibri"/>
                <a:cs typeface="Calibri"/>
              </a:rPr>
              <a:t> publikum?</a:t>
            </a:r>
            <a:endParaRPr lang="nb-NO"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7592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123" y="722946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nb-NO" sz="4800"/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lang="nb-NO" sz="8000" spc="-5">
                <a:latin typeface="Calibri"/>
                <a:cs typeface="Calibri"/>
              </a:rPr>
              <a:t>Bakgrunn</a:t>
            </a:r>
            <a:endParaRPr lang="nb-NO" sz="8000">
              <a:latin typeface="Calibri"/>
              <a:cs typeface="Calibri"/>
            </a:endParaRPr>
          </a:p>
          <a:p>
            <a:pPr marL="13970" marR="144145">
              <a:lnSpc>
                <a:spcPct val="117200"/>
              </a:lnSpc>
              <a:spcBef>
                <a:spcPts val="455"/>
              </a:spcBef>
            </a:pPr>
            <a:r>
              <a:rPr lang="nb-NO" sz="4800">
                <a:latin typeface="Calibri"/>
                <a:cs typeface="Calibri"/>
              </a:rPr>
              <a:t>Man</a:t>
            </a:r>
            <a:r>
              <a:rPr lang="nb-NO" sz="4800" spc="-5">
                <a:latin typeface="Calibri"/>
                <a:cs typeface="Calibri"/>
              </a:rPr>
              <a:t> ønsker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5">
                <a:latin typeface="Calibri"/>
                <a:cs typeface="Calibri"/>
              </a:rPr>
              <a:t> øke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nivået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 </a:t>
            </a:r>
            <a:r>
              <a:rPr lang="nb-NO" sz="4800" spc="-5">
                <a:latin typeface="Calibri"/>
                <a:cs typeface="Calibri"/>
              </a:rPr>
              <a:t>de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lokale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tourene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Norgescupen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ytterligere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slik</a:t>
            </a:r>
            <a:r>
              <a:rPr lang="nb-NO" sz="4800">
                <a:latin typeface="Calibri"/>
                <a:cs typeface="Calibri"/>
              </a:rPr>
              <a:t> at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den</a:t>
            </a:r>
            <a:r>
              <a:rPr lang="nb-NO" sz="4800">
                <a:latin typeface="Calibri"/>
                <a:cs typeface="Calibri"/>
              </a:rPr>
              <a:t> blir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attraktiv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spillerne,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media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publikum.</a:t>
            </a:r>
            <a:r>
              <a:rPr lang="nb-NO" sz="4800" spc="3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Spesielt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sammenlagtlistene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ut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 </a:t>
            </a:r>
            <a:r>
              <a:rPr lang="nb-NO" sz="4800" spc="-10">
                <a:latin typeface="Calibri"/>
                <a:cs typeface="Calibri"/>
              </a:rPr>
              <a:t>slite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litt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få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høy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status. </a:t>
            </a:r>
            <a:r>
              <a:rPr lang="nb-NO" sz="4800" spc="-5">
                <a:latin typeface="Calibri"/>
                <a:cs typeface="Calibri"/>
              </a:rPr>
              <a:t>Ikke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alt </a:t>
            </a:r>
            <a:r>
              <a:rPr lang="nb-NO" sz="4800" spc="-26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mange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 deltar </a:t>
            </a:r>
            <a:r>
              <a:rPr lang="nb-NO" sz="4800">
                <a:latin typeface="Calibri"/>
                <a:cs typeface="Calibri"/>
              </a:rPr>
              <a:t>på mange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konkurranser.</a:t>
            </a:r>
            <a:endParaRPr lang="nb-NO" sz="4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nb-NO" sz="6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nb-NO" sz="8000" spc="-5">
                <a:latin typeface="Calibri"/>
                <a:cs typeface="Calibri"/>
              </a:rPr>
              <a:t>Årsak</a:t>
            </a:r>
            <a:endParaRPr lang="nb-NO" sz="8000">
              <a:latin typeface="Calibri"/>
              <a:cs typeface="Calibri"/>
            </a:endParaRPr>
          </a:p>
          <a:p>
            <a:pPr marL="12700" marR="49530">
              <a:lnSpc>
                <a:spcPct val="117100"/>
              </a:lnSpc>
              <a:spcBef>
                <a:spcPts val="560"/>
              </a:spcBef>
            </a:pPr>
            <a:r>
              <a:rPr lang="nb-NO" sz="4800">
                <a:latin typeface="Calibri"/>
                <a:cs typeface="Calibri"/>
              </a:rPr>
              <a:t>Det 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nok mange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grunnen</a:t>
            </a:r>
            <a:r>
              <a:rPr lang="nb-NO" sz="4800">
                <a:latin typeface="Calibri"/>
                <a:cs typeface="Calibri"/>
              </a:rPr>
              <a:t> til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dette,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men </a:t>
            </a:r>
            <a:r>
              <a:rPr lang="nb-NO" sz="4800" spc="-5">
                <a:latin typeface="Calibri"/>
                <a:cs typeface="Calibri"/>
              </a:rPr>
              <a:t>den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viktigste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årsaken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mange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3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sannsynligvis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>
                <a:latin typeface="Calibri"/>
                <a:cs typeface="Calibri"/>
              </a:rPr>
              <a:t> at</a:t>
            </a:r>
            <a:r>
              <a:rPr lang="nb-NO" sz="4800" spc="-5">
                <a:latin typeface="Calibri"/>
                <a:cs typeface="Calibri"/>
              </a:rPr>
              <a:t> de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mener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får</a:t>
            </a:r>
            <a:r>
              <a:rPr lang="nb-NO" sz="4800" spc="-5">
                <a:latin typeface="Calibri"/>
                <a:cs typeface="Calibri"/>
              </a:rPr>
              <a:t> for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lite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igjen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innsatsen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som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blir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lagt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ned,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 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mange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også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sliter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</a:t>
            </a:r>
            <a:r>
              <a:rPr lang="nb-NO" sz="4800">
                <a:latin typeface="Calibri"/>
                <a:cs typeface="Calibri"/>
              </a:rPr>
              <a:t> 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få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nok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frivillige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til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 </a:t>
            </a:r>
            <a:r>
              <a:rPr lang="nb-NO" sz="4800" spc="-5">
                <a:latin typeface="Calibri"/>
                <a:cs typeface="Calibri"/>
              </a:rPr>
              <a:t>stille </a:t>
            </a:r>
            <a:r>
              <a:rPr lang="nb-NO" sz="4800">
                <a:latin typeface="Calibri"/>
                <a:cs typeface="Calibri"/>
              </a:rPr>
              <a:t> opp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få </a:t>
            </a:r>
            <a:r>
              <a:rPr lang="nb-NO" sz="4800" spc="-5">
                <a:latin typeface="Calibri"/>
                <a:cs typeface="Calibri"/>
              </a:rPr>
              <a:t>gjennomført konkurransen.</a:t>
            </a:r>
            <a:endParaRPr lang="nb-NO" sz="4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nb-NO" sz="6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nb-NO" sz="8000" spc="-10">
                <a:latin typeface="Calibri"/>
                <a:cs typeface="Calibri"/>
              </a:rPr>
              <a:t>Hva</a:t>
            </a:r>
            <a:r>
              <a:rPr lang="nb-NO" sz="8000" spc="-5">
                <a:latin typeface="Calibri"/>
                <a:cs typeface="Calibri"/>
              </a:rPr>
              <a:t> </a:t>
            </a:r>
            <a:r>
              <a:rPr lang="nb-NO" sz="8000" spc="-10">
                <a:latin typeface="Calibri"/>
                <a:cs typeface="Calibri"/>
              </a:rPr>
              <a:t>kan</a:t>
            </a:r>
            <a:r>
              <a:rPr lang="nb-NO" sz="8000">
                <a:latin typeface="Calibri"/>
                <a:cs typeface="Calibri"/>
              </a:rPr>
              <a:t> </a:t>
            </a:r>
            <a:r>
              <a:rPr lang="nb-NO" sz="8000" spc="-5">
                <a:latin typeface="Calibri"/>
                <a:cs typeface="Calibri"/>
              </a:rPr>
              <a:t>man</a:t>
            </a:r>
            <a:r>
              <a:rPr lang="nb-NO" sz="8000" spc="5">
                <a:latin typeface="Calibri"/>
                <a:cs typeface="Calibri"/>
              </a:rPr>
              <a:t> </a:t>
            </a:r>
            <a:r>
              <a:rPr lang="nb-NO" sz="8000" spc="-5">
                <a:latin typeface="Calibri"/>
                <a:cs typeface="Calibri"/>
              </a:rPr>
              <a:t>gjøre med dette?</a:t>
            </a:r>
            <a:endParaRPr lang="nb-NO" sz="8000">
              <a:latin typeface="Calibri"/>
              <a:cs typeface="Calibri"/>
            </a:endParaRPr>
          </a:p>
          <a:p>
            <a:pPr marL="12700" marR="120650">
              <a:lnSpc>
                <a:spcPct val="122500"/>
              </a:lnSpc>
              <a:spcBef>
                <a:spcPts val="730"/>
              </a:spcBef>
            </a:pPr>
            <a:r>
              <a:rPr lang="nb-NO" sz="4800" spc="-5">
                <a:latin typeface="Calibri"/>
                <a:cs typeface="Calibri"/>
              </a:rPr>
              <a:t>Diskgolf</a:t>
            </a:r>
            <a:r>
              <a:rPr lang="nb-NO" sz="4800">
                <a:latin typeface="Calibri"/>
                <a:cs typeface="Calibri"/>
              </a:rPr>
              <a:t> har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alle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år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har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vært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 </a:t>
            </a:r>
            <a:r>
              <a:rPr lang="nb-NO" sz="4800" spc="-5">
                <a:latin typeface="Calibri"/>
                <a:cs typeface="Calibri"/>
              </a:rPr>
              <a:t>idrett </a:t>
            </a:r>
            <a:r>
              <a:rPr lang="nb-NO" sz="4800">
                <a:latin typeface="Calibri"/>
                <a:cs typeface="Calibri"/>
              </a:rPr>
              <a:t>hvor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klubber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 </a:t>
            </a:r>
            <a:r>
              <a:rPr lang="nb-NO" sz="4800" spc="-5">
                <a:latin typeface="Calibri"/>
                <a:cs typeface="Calibri"/>
              </a:rPr>
              <a:t>stor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grad </a:t>
            </a:r>
            <a:r>
              <a:rPr lang="nb-NO" sz="4800">
                <a:latin typeface="Calibri"/>
                <a:cs typeface="Calibri"/>
              </a:rPr>
              <a:t>har</a:t>
            </a:r>
            <a:r>
              <a:rPr lang="nb-NO" sz="4800" spc="-5">
                <a:latin typeface="Calibri"/>
                <a:cs typeface="Calibri"/>
              </a:rPr>
              <a:t> jobbet </a:t>
            </a:r>
            <a:r>
              <a:rPr lang="nb-NO" sz="4800">
                <a:latin typeface="Calibri"/>
                <a:cs typeface="Calibri"/>
              </a:rPr>
              <a:t>på </a:t>
            </a:r>
            <a:r>
              <a:rPr lang="nb-NO" sz="4800" spc="-5">
                <a:latin typeface="Calibri"/>
                <a:cs typeface="Calibri"/>
              </a:rPr>
              <a:t>dugnad,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 </a:t>
            </a:r>
            <a:r>
              <a:rPr lang="nb-NO" sz="4800">
                <a:latin typeface="Calibri"/>
                <a:cs typeface="Calibri"/>
              </a:rPr>
              <a:t>har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fått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ære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berømmelse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stedet</a:t>
            </a:r>
            <a:r>
              <a:rPr lang="nb-NO" sz="4800">
                <a:latin typeface="Calibri"/>
                <a:cs typeface="Calibri"/>
              </a:rPr>
              <a:t> for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store pengeutbetalinger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drive</a:t>
            </a:r>
            <a:r>
              <a:rPr lang="nb-NO" sz="4800" spc="-5">
                <a:latin typeface="Calibri"/>
                <a:cs typeface="Calibri"/>
              </a:rPr>
              <a:t> med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denne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sporten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har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ekstremt</a:t>
            </a:r>
            <a:r>
              <a:rPr lang="nb-NO" sz="4800">
                <a:latin typeface="Calibri"/>
                <a:cs typeface="Calibri"/>
              </a:rPr>
              <a:t> billig</a:t>
            </a:r>
            <a:r>
              <a:rPr lang="nb-NO" sz="4800" spc="4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alle </a:t>
            </a:r>
            <a:r>
              <a:rPr lang="nb-NO" sz="4800" spc="-5">
                <a:latin typeface="Calibri"/>
                <a:cs typeface="Calibri"/>
              </a:rPr>
              <a:t>som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vil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kaste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litt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naturen</a:t>
            </a:r>
            <a:r>
              <a:rPr lang="nb-NO" sz="4800" spc="30">
                <a:latin typeface="Calibri"/>
                <a:cs typeface="Calibri"/>
              </a:rPr>
              <a:t> </a:t>
            </a:r>
            <a:r>
              <a:rPr lang="nb-NO" sz="4800">
                <a:latin typeface="Segoe UI Emoji"/>
                <a:cs typeface="Segoe UI Emoji"/>
              </a:rPr>
              <a:t>😊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nb-NO" sz="5400">
              <a:latin typeface="Segoe UI Emoji"/>
              <a:cs typeface="Segoe UI Emoji"/>
            </a:endParaRPr>
          </a:p>
          <a:p>
            <a:pPr marL="12700" marR="5080">
              <a:lnSpc>
                <a:spcPct val="117100"/>
              </a:lnSpc>
            </a:pPr>
            <a:r>
              <a:rPr lang="nb-NO" sz="4800">
                <a:latin typeface="Calibri"/>
                <a:cs typeface="Calibri"/>
              </a:rPr>
              <a:t>Jeg </a:t>
            </a:r>
            <a:r>
              <a:rPr lang="nb-NO" sz="4800" spc="-5">
                <a:latin typeface="Calibri"/>
                <a:cs typeface="Calibri"/>
              </a:rPr>
              <a:t>liker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tanken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 </a:t>
            </a:r>
            <a:r>
              <a:rPr lang="nb-NO" sz="4800" spc="-5">
                <a:latin typeface="Calibri"/>
                <a:cs typeface="Calibri"/>
              </a:rPr>
              <a:t>gjøre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ting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 </a:t>
            </a:r>
            <a:r>
              <a:rPr lang="nb-NO" sz="4800">
                <a:latin typeface="Calibri"/>
                <a:cs typeface="Calibri"/>
              </a:rPr>
              <a:t>billig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mulig,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da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dette rekrutterer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enormt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 </a:t>
            </a:r>
            <a:r>
              <a:rPr lang="nb-NO" sz="4800">
                <a:latin typeface="Calibri"/>
                <a:cs typeface="Calibri"/>
              </a:rPr>
              <a:t>nye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spillere. </a:t>
            </a:r>
            <a:r>
              <a:rPr lang="nb-NO" sz="4800">
                <a:latin typeface="Calibri"/>
                <a:cs typeface="Calibri"/>
              </a:rPr>
              <a:t>Men 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bør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nok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også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innse </a:t>
            </a:r>
            <a:r>
              <a:rPr lang="nb-NO" sz="480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for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diskgolf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skal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ta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neste steg,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spesielt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5">
                <a:latin typeface="Calibri"/>
                <a:cs typeface="Calibri"/>
              </a:rPr>
              <a:t> konkurransesammenheng, så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bør</a:t>
            </a:r>
            <a:r>
              <a:rPr lang="nb-NO" sz="4800" spc="4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vurdere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hvordan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skal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5">
                <a:latin typeface="Calibri"/>
                <a:cs typeface="Calibri"/>
              </a:rPr>
              <a:t>få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flere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inntekter.</a:t>
            </a:r>
            <a:r>
              <a:rPr lang="nb-NO" sz="4800" spc="29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Hvis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2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penger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omløp,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så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kan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f.eks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øke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premieutbetalinger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-5">
                <a:latin typeface="Calibri"/>
                <a:cs typeface="Calibri"/>
              </a:rPr>
              <a:t> både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lokale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konkurranser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norgescupen.</a:t>
            </a:r>
            <a:r>
              <a:rPr lang="nb-NO" sz="4800" spc="-5">
                <a:latin typeface="Calibri"/>
                <a:cs typeface="Calibri"/>
              </a:rPr>
              <a:t> Og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kanskje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til </a:t>
            </a:r>
            <a:r>
              <a:rPr lang="nb-NO" sz="4800" spc="-5">
                <a:latin typeface="Calibri"/>
                <a:cs typeface="Calibri"/>
              </a:rPr>
              <a:t>og med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«ansette»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noen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kan </a:t>
            </a:r>
            <a:r>
              <a:rPr lang="nb-NO" sz="4800" spc="-5">
                <a:latin typeface="Calibri"/>
                <a:cs typeface="Calibri"/>
              </a:rPr>
              <a:t> være</a:t>
            </a:r>
            <a:r>
              <a:rPr lang="nb-NO" sz="4800">
                <a:latin typeface="Calibri"/>
                <a:cs typeface="Calibri"/>
              </a:rPr>
              <a:t> fast</a:t>
            </a:r>
            <a:r>
              <a:rPr lang="nb-NO" sz="4800" spc="-5">
                <a:latin typeface="Calibri"/>
                <a:cs typeface="Calibri"/>
              </a:rPr>
              <a:t> TD </a:t>
            </a:r>
            <a:r>
              <a:rPr lang="nb-NO" sz="4800">
                <a:latin typeface="Calibri"/>
                <a:cs typeface="Calibri"/>
              </a:rPr>
              <a:t>på </a:t>
            </a:r>
            <a:r>
              <a:rPr lang="nb-NO" sz="4800" spc="-5">
                <a:latin typeface="Calibri"/>
                <a:cs typeface="Calibri"/>
              </a:rPr>
              <a:t>NC.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TD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noe som </a:t>
            </a:r>
            <a:r>
              <a:rPr lang="nb-NO" sz="4800">
                <a:latin typeface="Calibri"/>
                <a:cs typeface="Calibri"/>
              </a:rPr>
              <a:t>har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etterlyst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av </a:t>
            </a:r>
            <a:r>
              <a:rPr lang="nb-NO" sz="4800" spc="-5">
                <a:latin typeface="Calibri"/>
                <a:cs typeface="Calibri"/>
              </a:rPr>
              <a:t>mange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flere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år.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nb-NO" sz="6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nb-NO" sz="4800" spc="-5">
                <a:latin typeface="Calibri"/>
                <a:cs typeface="Calibri"/>
              </a:rPr>
              <a:t>Så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hvordan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øker man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inntektene?</a:t>
            </a:r>
            <a:endParaRPr lang="nb-NO" sz="4800">
              <a:latin typeface="Calibri"/>
              <a:cs typeface="Calibri"/>
            </a:endParaRPr>
          </a:p>
          <a:p>
            <a:pPr marL="12700" marR="40005">
              <a:lnSpc>
                <a:spcPct val="116900"/>
              </a:lnSpc>
              <a:spcBef>
                <a:spcPts val="15"/>
              </a:spcBef>
            </a:pPr>
            <a:r>
              <a:rPr lang="nb-NO" sz="4800">
                <a:latin typeface="Calibri"/>
                <a:cs typeface="Calibri"/>
              </a:rPr>
              <a:t>Vi </a:t>
            </a:r>
            <a:r>
              <a:rPr lang="nb-NO" sz="4800" spc="-5">
                <a:latin typeface="Calibri"/>
                <a:cs typeface="Calibri"/>
              </a:rPr>
              <a:t>kan nok</a:t>
            </a:r>
            <a:r>
              <a:rPr lang="nb-NO" sz="4800">
                <a:latin typeface="Calibri"/>
                <a:cs typeface="Calibri"/>
              </a:rPr>
              <a:t> alle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bli</a:t>
            </a:r>
            <a:r>
              <a:rPr lang="nb-NO" sz="4800" spc="-5">
                <a:latin typeface="Calibri"/>
                <a:cs typeface="Calibri"/>
              </a:rPr>
              <a:t> enda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flinkere</a:t>
            </a:r>
            <a:r>
              <a:rPr lang="nb-NO" sz="4800">
                <a:latin typeface="Calibri"/>
                <a:cs typeface="Calibri"/>
              </a:rPr>
              <a:t> til å</a:t>
            </a:r>
            <a:r>
              <a:rPr lang="nb-NO" sz="4800" spc="-5">
                <a:latin typeface="Calibri"/>
                <a:cs typeface="Calibri"/>
              </a:rPr>
              <a:t> se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muligheten</a:t>
            </a:r>
            <a:r>
              <a:rPr lang="nb-NO" sz="4800">
                <a:latin typeface="Calibri"/>
                <a:cs typeface="Calibri"/>
              </a:rPr>
              <a:t> til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sponsorer, </a:t>
            </a:r>
            <a:r>
              <a:rPr lang="nb-NO" sz="4800">
                <a:latin typeface="Calibri"/>
                <a:cs typeface="Calibri"/>
              </a:rPr>
              <a:t>men en </a:t>
            </a:r>
            <a:r>
              <a:rPr lang="nb-NO" sz="4800" spc="-5">
                <a:latin typeface="Calibri"/>
                <a:cs typeface="Calibri"/>
              </a:rPr>
              <a:t>annen</a:t>
            </a:r>
            <a:r>
              <a:rPr lang="nb-NO" sz="4800" spc="4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relativt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enkelt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måte </a:t>
            </a:r>
            <a:r>
              <a:rPr lang="nb-NO" sz="4800">
                <a:latin typeface="Calibri"/>
                <a:cs typeface="Calibri"/>
              </a:rPr>
              <a:t>å 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gjøre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dette</a:t>
            </a:r>
            <a:r>
              <a:rPr lang="nb-NO" sz="4800">
                <a:latin typeface="Calibri"/>
                <a:cs typeface="Calibri"/>
              </a:rPr>
              <a:t> på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 å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kreve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spillerlisens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5">
                <a:latin typeface="Calibri"/>
                <a:cs typeface="Calibri"/>
              </a:rPr>
              <a:t> delta på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lokale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.</a:t>
            </a:r>
            <a:r>
              <a:rPr lang="nb-NO" sz="4800" spc="3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Resten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av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dette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dokumentet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handler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derfor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hvordan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kan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gjennomføre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dette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spillerlisens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5">
                <a:latin typeface="Calibri"/>
                <a:cs typeface="Calibri"/>
              </a:rPr>
              <a:t> praksis </a:t>
            </a:r>
            <a:r>
              <a:rPr lang="nb-NO" sz="4800">
                <a:latin typeface="Calibri"/>
                <a:cs typeface="Calibri"/>
              </a:rPr>
              <a:t>og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hva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dette</a:t>
            </a:r>
            <a:r>
              <a:rPr lang="nb-NO" sz="4800" spc="-5">
                <a:latin typeface="Calibri"/>
                <a:cs typeface="Calibri"/>
              </a:rPr>
              <a:t> eventuelt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innebærer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arrangører.</a:t>
            </a:r>
            <a:endParaRPr lang="nb-NO" sz="4800">
              <a:latin typeface="Calibri"/>
              <a:cs typeface="Calibri"/>
            </a:endParaRPr>
          </a:p>
          <a:p>
            <a:pPr marL="0" indent="0" algn="ctr">
              <a:buNone/>
            </a:pPr>
            <a:endParaRPr lang="nb-NO" sz="4800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0660" y="188112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89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34" y="802844"/>
            <a:ext cx="8831143" cy="4719063"/>
          </a:xfrm>
        </p:spPr>
        <p:txBody>
          <a:bodyPr>
            <a:normAutofit fontScale="25000" lnSpcReduction="20000"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nb-NO" sz="8000" spc="-10">
                <a:latin typeface="Calibri"/>
                <a:cs typeface="Calibri"/>
              </a:rPr>
              <a:t>Spillerlisens</a:t>
            </a:r>
            <a:r>
              <a:rPr lang="nb-NO" sz="8000" spc="5">
                <a:latin typeface="Calibri"/>
                <a:cs typeface="Calibri"/>
              </a:rPr>
              <a:t> </a:t>
            </a:r>
            <a:r>
              <a:rPr lang="nb-NO" sz="8000" spc="-5">
                <a:latin typeface="Calibri"/>
                <a:cs typeface="Calibri"/>
              </a:rPr>
              <a:t>på lokale</a:t>
            </a:r>
            <a:r>
              <a:rPr lang="nb-NO" sz="8000">
                <a:latin typeface="Calibri"/>
                <a:cs typeface="Calibri"/>
              </a:rPr>
              <a:t> </a:t>
            </a:r>
            <a:r>
              <a:rPr lang="nb-NO" sz="8000" spc="-5" err="1">
                <a:latin typeface="Calibri"/>
                <a:cs typeface="Calibri"/>
              </a:rPr>
              <a:t>tourer</a:t>
            </a:r>
            <a:endParaRPr lang="nb-NO" sz="80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1420"/>
              </a:spcBef>
            </a:pPr>
            <a:r>
              <a:rPr lang="nb-NO" sz="4800" spc="-5">
                <a:latin typeface="Calibri"/>
                <a:cs typeface="Calibri"/>
              </a:rPr>
              <a:t>Hva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 </a:t>
            </a:r>
            <a:r>
              <a:rPr lang="nb-NO" sz="4800" spc="-5">
                <a:latin typeface="Calibri"/>
                <a:cs typeface="Calibri"/>
              </a:rPr>
              <a:t>sier </a:t>
            </a:r>
            <a:r>
              <a:rPr lang="nb-NO" sz="480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alle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lokale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søke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"pro"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err="1">
                <a:latin typeface="Calibri"/>
                <a:cs typeface="Calibri"/>
              </a:rPr>
              <a:t>tour</a:t>
            </a:r>
            <a:r>
              <a:rPr lang="nb-NO" sz="4800">
                <a:latin typeface="Calibri"/>
                <a:cs typeface="Calibri"/>
              </a:rPr>
              <a:t>? </a:t>
            </a:r>
            <a:r>
              <a:rPr lang="nb-NO" sz="4800" spc="-5">
                <a:latin typeface="Calibri"/>
                <a:cs typeface="Calibri"/>
              </a:rPr>
              <a:t>(vi bør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nok finne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et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bedre navn)</a:t>
            </a:r>
            <a:endParaRPr lang="nb-NO" sz="4800">
              <a:latin typeface="Calibri"/>
              <a:cs typeface="Calibri"/>
            </a:endParaRPr>
          </a:p>
          <a:p>
            <a:pPr marL="13970" marR="62230">
              <a:lnSpc>
                <a:spcPct val="116700"/>
              </a:lnSpc>
              <a:spcBef>
                <a:spcPts val="10"/>
              </a:spcBef>
            </a:pP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eneste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kravene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 at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spillerne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denne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må ha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vanlige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spillerlisensen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250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kr.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arrangøren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av </a:t>
            </a:r>
            <a:r>
              <a:rPr lang="nb-NO" sz="4800" spc="-5" err="1">
                <a:latin typeface="Calibri"/>
                <a:cs typeface="Calibri"/>
              </a:rPr>
              <a:t>touren</a:t>
            </a:r>
            <a:r>
              <a:rPr lang="nb-NO" sz="4800" spc="-5">
                <a:latin typeface="Calibri"/>
                <a:cs typeface="Calibri"/>
              </a:rPr>
              <a:t> søker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om </a:t>
            </a:r>
            <a:r>
              <a:rPr lang="nb-NO" sz="480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deres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skal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være</a:t>
            </a:r>
            <a:r>
              <a:rPr lang="nb-NO" sz="4800">
                <a:latin typeface="Calibri"/>
                <a:cs typeface="Calibri"/>
              </a:rPr>
              <a:t> en </a:t>
            </a:r>
            <a:r>
              <a:rPr lang="nb-NO" sz="4800" spc="-5">
                <a:latin typeface="Calibri"/>
                <a:cs typeface="Calibri"/>
              </a:rPr>
              <a:t>«pro»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at </a:t>
            </a:r>
            <a:r>
              <a:rPr lang="nb-NO" sz="4800" spc="-5" err="1">
                <a:latin typeface="Calibri"/>
                <a:cs typeface="Calibri"/>
              </a:rPr>
              <a:t>touren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må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bestå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av </a:t>
            </a:r>
            <a:r>
              <a:rPr lang="nb-NO" sz="4800" spc="-5">
                <a:latin typeface="Calibri"/>
                <a:cs typeface="Calibri"/>
              </a:rPr>
              <a:t>minst </a:t>
            </a:r>
            <a:r>
              <a:rPr lang="nb-NO" sz="4800">
                <a:latin typeface="Calibri"/>
                <a:cs typeface="Calibri"/>
              </a:rPr>
              <a:t>3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tellende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konkurranser. Ingen andre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krav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enn </a:t>
            </a:r>
            <a:r>
              <a:rPr lang="nb-NO" sz="4800">
                <a:latin typeface="Calibri"/>
                <a:cs typeface="Calibri"/>
              </a:rPr>
              <a:t>det.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nb-NO" sz="5400">
              <a:latin typeface="Calibri"/>
              <a:cs typeface="Calibri"/>
            </a:endParaRPr>
          </a:p>
          <a:p>
            <a:pPr marL="13970" marR="692150">
              <a:lnSpc>
                <a:spcPct val="117500"/>
              </a:lnSpc>
              <a:spcBef>
                <a:spcPts val="5"/>
              </a:spcBef>
            </a:pPr>
            <a:r>
              <a:rPr lang="nb-NO" sz="4800">
                <a:latin typeface="Calibri"/>
                <a:cs typeface="Calibri"/>
              </a:rPr>
              <a:t>Ved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«pro»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</a:t>
            </a:r>
            <a:r>
              <a:rPr lang="nb-NO" sz="4800">
                <a:latin typeface="Calibri"/>
                <a:cs typeface="Calibri"/>
              </a:rPr>
              <a:t> vil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kunne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frikort </a:t>
            </a:r>
            <a:r>
              <a:rPr lang="nb-NO" sz="4800">
                <a:latin typeface="Calibri"/>
                <a:cs typeface="Calibri"/>
              </a:rPr>
              <a:t>til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2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beste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sammenlagt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vil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være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forhåndskvalifisert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til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neste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års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NC.</a:t>
            </a:r>
            <a:endParaRPr lang="nb-NO" sz="4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nb-NO" sz="5400">
              <a:latin typeface="Calibri"/>
              <a:cs typeface="Calibri"/>
            </a:endParaRPr>
          </a:p>
          <a:p>
            <a:pPr marL="13970" marR="5080">
              <a:lnSpc>
                <a:spcPct val="117100"/>
              </a:lnSpc>
            </a:pPr>
            <a:r>
              <a:rPr lang="nb-NO" sz="4800" spc="-5">
                <a:latin typeface="Calibri"/>
                <a:cs typeface="Calibri"/>
              </a:rPr>
              <a:t>Seksjon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diskgolf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velger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ut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5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av </a:t>
            </a:r>
            <a:r>
              <a:rPr lang="nb-NO" sz="4800" spc="-5">
                <a:latin typeface="Calibri"/>
                <a:cs typeface="Calibri"/>
              </a:rPr>
              <a:t>de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 </a:t>
            </a:r>
            <a:r>
              <a:rPr lang="nb-NO" sz="4800">
                <a:latin typeface="Calibri"/>
                <a:cs typeface="Calibri"/>
              </a:rPr>
              <a:t>har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søkt.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Hvilke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arrangører</a:t>
            </a:r>
            <a:r>
              <a:rPr lang="nb-NO" sz="4800" spc="-10">
                <a:latin typeface="Calibri"/>
                <a:cs typeface="Calibri"/>
              </a:rPr>
              <a:t> som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velges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ut</a:t>
            </a:r>
            <a:r>
              <a:rPr lang="nb-NO" sz="4800" spc="-5">
                <a:latin typeface="Calibri"/>
                <a:cs typeface="Calibri"/>
              </a:rPr>
              <a:t> kan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gjøres </a:t>
            </a:r>
            <a:r>
              <a:rPr lang="nb-NO" sz="4800">
                <a:latin typeface="Calibri"/>
                <a:cs typeface="Calibri"/>
              </a:rPr>
              <a:t>ut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ifra flere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kriterier. </a:t>
            </a:r>
            <a:r>
              <a:rPr lang="nb-NO" sz="4800" spc="-5" err="1">
                <a:latin typeface="Calibri"/>
                <a:cs typeface="Calibri"/>
              </a:rPr>
              <a:t>F.eks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flest</a:t>
            </a:r>
            <a:r>
              <a:rPr lang="nb-NO" sz="4800" spc="-5">
                <a:latin typeface="Calibri"/>
                <a:cs typeface="Calibri"/>
              </a:rPr>
              <a:t> deltakere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forrige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eller</a:t>
            </a:r>
            <a:r>
              <a:rPr lang="nb-NO" sz="4800" spc="-5">
                <a:latin typeface="Calibri"/>
                <a:cs typeface="Calibri"/>
              </a:rPr>
              <a:t> bytte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 </a:t>
            </a:r>
            <a:r>
              <a:rPr lang="nb-NO" sz="4800" spc="-5">
                <a:latin typeface="Calibri"/>
                <a:cs typeface="Calibri"/>
              </a:rPr>
              <a:t>slik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 er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 spc="5">
                <a:latin typeface="Calibri"/>
                <a:cs typeface="Calibri"/>
              </a:rPr>
              <a:t>ulikt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fra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til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år.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Gjerne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slik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det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alltid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 </a:t>
            </a:r>
            <a:r>
              <a:rPr lang="nb-NO" sz="4800">
                <a:latin typeface="Calibri"/>
                <a:cs typeface="Calibri"/>
              </a:rPr>
              <a:t> fra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hver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region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 </a:t>
            </a:r>
            <a:r>
              <a:rPr lang="nb-NO" sz="4800">
                <a:latin typeface="Calibri"/>
                <a:cs typeface="Calibri"/>
              </a:rPr>
              <a:t>blir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valgt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slik</a:t>
            </a:r>
            <a:r>
              <a:rPr lang="nb-NO" sz="4800">
                <a:latin typeface="Calibri"/>
                <a:cs typeface="Calibri"/>
              </a:rPr>
              <a:t> at</a:t>
            </a:r>
            <a:r>
              <a:rPr lang="nb-NO" sz="4800" spc="-5">
                <a:latin typeface="Calibri"/>
                <a:cs typeface="Calibri"/>
              </a:rPr>
              <a:t> frikortene </a:t>
            </a:r>
            <a:r>
              <a:rPr lang="nb-NO" sz="4800">
                <a:latin typeface="Calibri"/>
                <a:cs typeface="Calibri"/>
              </a:rPr>
              <a:t>blir geografisk</a:t>
            </a:r>
            <a:r>
              <a:rPr lang="nb-NO" sz="4800" spc="-5">
                <a:latin typeface="Calibri"/>
                <a:cs typeface="Calibri"/>
              </a:rPr>
              <a:t> spredt.</a:t>
            </a:r>
            <a:r>
              <a:rPr lang="nb-NO" sz="4800" spc="26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Man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kunne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øvrig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sagt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alle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kunne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vært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stedet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ha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 </a:t>
            </a:r>
            <a:r>
              <a:rPr lang="nb-NO" sz="4800" spc="-5">
                <a:latin typeface="Calibri"/>
                <a:cs typeface="Calibri"/>
              </a:rPr>
              <a:t>enkel søknadsprosess,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men </a:t>
            </a:r>
            <a:r>
              <a:rPr lang="nb-NO" sz="4800">
                <a:latin typeface="Calibri"/>
                <a:cs typeface="Calibri"/>
              </a:rPr>
              <a:t>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-5">
                <a:latin typeface="Calibri"/>
                <a:cs typeface="Calibri"/>
              </a:rPr>
              <a:t> ikke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nok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plasser </a:t>
            </a:r>
            <a:r>
              <a:rPr lang="nb-NO" sz="4800" spc="-5">
                <a:latin typeface="Calibri"/>
                <a:cs typeface="Calibri"/>
              </a:rPr>
              <a:t>tilgjengelig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NC </a:t>
            </a:r>
            <a:r>
              <a:rPr lang="nb-NO" sz="4800" spc="-5">
                <a:latin typeface="Calibri"/>
                <a:cs typeface="Calibri"/>
              </a:rPr>
              <a:t>til</a:t>
            </a:r>
            <a:r>
              <a:rPr lang="nb-NO" sz="4800">
                <a:latin typeface="Calibri"/>
                <a:cs typeface="Calibri"/>
              </a:rPr>
              <a:t> 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gjøre 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dette.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start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prøve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 </a:t>
            </a:r>
            <a:r>
              <a:rPr lang="nb-NO" sz="4800">
                <a:latin typeface="Calibri"/>
                <a:cs typeface="Calibri"/>
              </a:rPr>
              <a:t>5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.</a:t>
            </a:r>
            <a:endParaRPr lang="nb-NO" sz="4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nb-NO" sz="60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</a:pPr>
            <a:r>
              <a:rPr lang="nb-NO" sz="4800" spc="-5">
                <a:latin typeface="Calibri"/>
                <a:cs typeface="Calibri"/>
              </a:rPr>
              <a:t>Til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diskusjon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:</a:t>
            </a:r>
          </a:p>
          <a:p>
            <a:pPr marL="13970">
              <a:lnSpc>
                <a:spcPct val="100000"/>
              </a:lnSpc>
              <a:spcBef>
                <a:spcPts val="240"/>
              </a:spcBef>
            </a:pPr>
            <a:r>
              <a:rPr lang="nb-NO" sz="4800">
                <a:latin typeface="Calibri"/>
                <a:cs typeface="Calibri"/>
              </a:rPr>
              <a:t>Hvordan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skal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velge </a:t>
            </a:r>
            <a:r>
              <a:rPr lang="nb-NO" sz="4800">
                <a:latin typeface="Calibri"/>
                <a:cs typeface="Calibri"/>
              </a:rPr>
              <a:t>hvem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 skal</a:t>
            </a:r>
            <a:r>
              <a:rPr lang="nb-NO" sz="4800">
                <a:latin typeface="Calibri"/>
                <a:cs typeface="Calibri"/>
              </a:rPr>
              <a:t> få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kjempe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om frikortplasser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til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NC?</a:t>
            </a:r>
            <a:endParaRPr lang="nb-NO" sz="48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240"/>
              </a:spcBef>
            </a:pPr>
            <a:r>
              <a:rPr lang="nb-NO" sz="4800" spc="-5">
                <a:latin typeface="Calibri"/>
                <a:cs typeface="Calibri"/>
              </a:rPr>
              <a:t>Hva</a:t>
            </a:r>
            <a:r>
              <a:rPr lang="nb-NO" sz="4800">
                <a:latin typeface="Calibri"/>
                <a:cs typeface="Calibri"/>
              </a:rPr>
              <a:t> med de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først betaler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 </a:t>
            </a:r>
            <a:r>
              <a:rPr lang="nb-NO" sz="4800">
                <a:latin typeface="Calibri"/>
                <a:cs typeface="Calibri"/>
              </a:rPr>
              <a:t>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amatør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finner </a:t>
            </a:r>
            <a:r>
              <a:rPr lang="nb-NO" sz="4800">
                <a:latin typeface="Calibri"/>
                <a:cs typeface="Calibri"/>
              </a:rPr>
              <a:t>ut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vil </a:t>
            </a:r>
            <a:r>
              <a:rPr lang="nb-NO" sz="4800" spc="-5">
                <a:latin typeface="Calibri"/>
                <a:cs typeface="Calibri"/>
              </a:rPr>
              <a:t>være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med på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 </a:t>
            </a:r>
            <a:r>
              <a:rPr lang="nb-NO" sz="4800" spc="-5">
                <a:latin typeface="Calibri"/>
                <a:cs typeface="Calibri"/>
              </a:rPr>
              <a:t>pro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</a:t>
            </a:r>
            <a:r>
              <a:rPr lang="nb-NO" sz="4800" spc="-5">
                <a:latin typeface="Calibri"/>
                <a:cs typeface="Calibri"/>
              </a:rPr>
              <a:t>?</a:t>
            </a:r>
            <a:endParaRPr lang="nb-NO" sz="4800">
              <a:latin typeface="Calibri"/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287" y="427809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51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53" y="1253331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nb-NO" sz="8000" spc="-5">
                <a:latin typeface="Calibri"/>
                <a:cs typeface="Calibri"/>
              </a:rPr>
              <a:t>Dagens</a:t>
            </a:r>
            <a:r>
              <a:rPr lang="nb-NO" sz="8000" spc="-15">
                <a:latin typeface="Calibri"/>
                <a:cs typeface="Calibri"/>
              </a:rPr>
              <a:t> </a:t>
            </a:r>
            <a:r>
              <a:rPr lang="nb-NO" sz="8000" spc="-5">
                <a:latin typeface="Calibri"/>
                <a:cs typeface="Calibri"/>
              </a:rPr>
              <a:t>frikortordning NC:</a:t>
            </a:r>
            <a:endParaRPr lang="nb-NO" sz="80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1470"/>
              </a:spcBef>
            </a:pP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ett</a:t>
            </a:r>
            <a:r>
              <a:rPr lang="nb-NO" sz="4800" spc="-5">
                <a:latin typeface="Calibri"/>
                <a:cs typeface="Calibri"/>
              </a:rPr>
              <a:t> spillerfelt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90 </a:t>
            </a:r>
            <a:r>
              <a:rPr lang="nb-NO" sz="4800" spc="-5">
                <a:latin typeface="Calibri"/>
                <a:cs typeface="Calibri"/>
              </a:rPr>
              <a:t>spillere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-5">
                <a:latin typeface="Calibri"/>
                <a:cs typeface="Calibri"/>
              </a:rPr>
              <a:t> fordelingen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slik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:</a:t>
            </a:r>
          </a:p>
          <a:p>
            <a:pPr marL="471170" indent="-229235">
              <a:lnSpc>
                <a:spcPct val="100000"/>
              </a:lnSpc>
              <a:spcBef>
                <a:spcPts val="320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 spc="-5">
                <a:latin typeface="Calibri"/>
                <a:cs typeface="Calibri"/>
              </a:rPr>
              <a:t>Open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–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40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plasser</a:t>
            </a:r>
            <a:endParaRPr lang="nb-NO" sz="4800">
              <a:latin typeface="Calibri"/>
              <a:cs typeface="Calibri"/>
            </a:endParaRPr>
          </a:p>
          <a:p>
            <a:pPr marL="471170" indent="-22923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>
                <a:latin typeface="Calibri"/>
                <a:cs typeface="Calibri"/>
              </a:rPr>
              <a:t>Dame</a:t>
            </a:r>
            <a:r>
              <a:rPr lang="nb-NO" sz="4800" spc="-3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–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10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plasser</a:t>
            </a:r>
            <a:endParaRPr lang="nb-NO" sz="4800">
              <a:latin typeface="Calibri"/>
              <a:cs typeface="Calibri"/>
            </a:endParaRPr>
          </a:p>
          <a:p>
            <a:pPr marL="471170" indent="-22923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>
                <a:latin typeface="Calibri"/>
                <a:cs typeface="Calibri"/>
              </a:rPr>
              <a:t>Junior</a:t>
            </a:r>
            <a:r>
              <a:rPr lang="nb-NO" sz="4800" spc="-3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–</a:t>
            </a:r>
            <a:r>
              <a:rPr lang="nb-NO" sz="4800" spc="-3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15</a:t>
            </a:r>
            <a:r>
              <a:rPr lang="nb-NO" sz="4800" spc="-3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plasser</a:t>
            </a:r>
          </a:p>
          <a:p>
            <a:pPr marL="471170" indent="-22923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>
                <a:latin typeface="Calibri"/>
                <a:cs typeface="Calibri"/>
              </a:rPr>
              <a:t>Master</a:t>
            </a:r>
            <a:r>
              <a:rPr lang="nb-NO" sz="4800" spc="-2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–</a:t>
            </a:r>
            <a:r>
              <a:rPr lang="nb-NO" sz="4800" spc="-3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15</a:t>
            </a:r>
            <a:r>
              <a:rPr lang="nb-NO" sz="4800" spc="-3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plasser</a:t>
            </a:r>
          </a:p>
          <a:p>
            <a:pPr marL="471170" indent="-22923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 spc="-5">
                <a:latin typeface="Calibri"/>
                <a:cs typeface="Calibri"/>
              </a:rPr>
              <a:t>Grandmaster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–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5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plasser</a:t>
            </a:r>
          </a:p>
          <a:p>
            <a:pPr marL="471170" indent="-22923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 err="1">
                <a:latin typeface="Calibri"/>
                <a:cs typeface="Calibri"/>
              </a:rPr>
              <a:t>Wildcards</a:t>
            </a:r>
            <a:r>
              <a:rPr lang="nb-NO" sz="4800" spc="-3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-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5</a:t>
            </a:r>
            <a:r>
              <a:rPr lang="nb-NO" sz="4800" spc="-2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plasser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nb-NO" sz="80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</a:pPr>
            <a:r>
              <a:rPr lang="nb-NO" sz="4800">
                <a:latin typeface="Calibri"/>
                <a:cs typeface="Calibri"/>
              </a:rPr>
              <a:t>25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forhåndskvalifisert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 </a:t>
            </a:r>
            <a:r>
              <a:rPr lang="nb-NO" sz="4800" spc="-5">
                <a:latin typeface="Calibri"/>
                <a:cs typeface="Calibri"/>
              </a:rPr>
              <a:t>bakgrunn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av</a:t>
            </a:r>
            <a:r>
              <a:rPr lang="nb-NO" sz="4800" spc="-5">
                <a:latin typeface="Calibri"/>
                <a:cs typeface="Calibri"/>
              </a:rPr>
              <a:t> fjorårets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sammenlagtliste.</a:t>
            </a:r>
            <a:endParaRPr lang="nb-NO" sz="4800">
              <a:latin typeface="Calibri"/>
              <a:cs typeface="Calibri"/>
            </a:endParaRPr>
          </a:p>
          <a:p>
            <a:pPr marL="471170" indent="-229235">
              <a:lnSpc>
                <a:spcPct val="100000"/>
              </a:lnSpc>
              <a:spcBef>
                <a:spcPts val="315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10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beste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Open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klasse</a:t>
            </a:r>
            <a:endParaRPr lang="nb-NO" sz="4800">
              <a:latin typeface="Calibri"/>
              <a:cs typeface="Calibri"/>
            </a:endParaRPr>
          </a:p>
          <a:p>
            <a:pPr marL="471170" indent="-229235">
              <a:lnSpc>
                <a:spcPct val="100000"/>
              </a:lnSpc>
              <a:spcBef>
                <a:spcPts val="200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5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beste</a:t>
            </a:r>
            <a:r>
              <a:rPr lang="nb-NO" sz="4800" spc="-2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junior</a:t>
            </a:r>
            <a:endParaRPr lang="nb-NO" sz="4800">
              <a:latin typeface="Calibri"/>
              <a:cs typeface="Calibri"/>
            </a:endParaRPr>
          </a:p>
          <a:p>
            <a:pPr marL="471170" indent="-22923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5</a:t>
            </a:r>
            <a:r>
              <a:rPr lang="nb-NO" sz="4800" spc="-2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beste</a:t>
            </a:r>
            <a:r>
              <a:rPr lang="nb-NO" sz="4800" spc="-2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dame</a:t>
            </a:r>
            <a:endParaRPr lang="nb-NO" sz="4800">
              <a:latin typeface="Calibri"/>
              <a:cs typeface="Calibri"/>
            </a:endParaRPr>
          </a:p>
          <a:p>
            <a:pPr marL="471170" indent="-22923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471170" algn="l"/>
                <a:tab pos="471805" algn="l"/>
              </a:tabLst>
            </a:pP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5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beste</a:t>
            </a:r>
            <a:r>
              <a:rPr lang="nb-NO" sz="4800" spc="-2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master</a:t>
            </a:r>
            <a:endParaRPr lang="nb-NO" sz="4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nb-NO" sz="7200">
              <a:latin typeface="Calibri"/>
              <a:cs typeface="Calibri"/>
            </a:endParaRPr>
          </a:p>
          <a:p>
            <a:pPr marL="13970" marR="5080">
              <a:lnSpc>
                <a:spcPct val="117500"/>
              </a:lnSpc>
              <a:spcBef>
                <a:spcPts val="5"/>
              </a:spcBef>
            </a:pPr>
            <a:r>
              <a:rPr lang="nb-NO" sz="4800">
                <a:latin typeface="Calibri"/>
                <a:cs typeface="Calibri"/>
              </a:rPr>
              <a:t>90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- 25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forhåndskvalifiserte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- 5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wildcards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=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60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plasser</a:t>
            </a:r>
            <a:r>
              <a:rPr lang="nb-NO" sz="4800" spc="-5">
                <a:latin typeface="Calibri"/>
                <a:cs typeface="Calibri"/>
              </a:rPr>
              <a:t> tilgjengelig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andre</a:t>
            </a:r>
            <a:r>
              <a:rPr lang="nb-NO" sz="4800">
                <a:latin typeface="Calibri"/>
                <a:cs typeface="Calibri"/>
              </a:rPr>
              <a:t> når </a:t>
            </a:r>
            <a:r>
              <a:rPr lang="nb-NO" sz="4800" spc="-5">
                <a:latin typeface="Calibri"/>
                <a:cs typeface="Calibri"/>
              </a:rPr>
              <a:t>påmelding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starter.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Dette</a:t>
            </a:r>
            <a:r>
              <a:rPr lang="nb-NO" sz="4800" spc="-5">
                <a:latin typeface="Calibri"/>
                <a:cs typeface="Calibri"/>
              </a:rPr>
              <a:t> forutsetter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alle</a:t>
            </a:r>
            <a:r>
              <a:rPr lang="nb-NO" sz="4800" spc="-5">
                <a:latin typeface="Calibri"/>
                <a:cs typeface="Calibri"/>
              </a:rPr>
              <a:t> forhåndskvalifiserte bruker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sin.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287" y="427809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834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08" y="811722"/>
            <a:ext cx="8560547" cy="4351338"/>
          </a:xfrm>
        </p:spPr>
        <p:txBody>
          <a:bodyPr>
            <a:normAutofit fontScale="25000" lnSpcReduction="20000"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lang="nb-NO" sz="8000" spc="-10">
                <a:latin typeface="Calibri"/>
                <a:cs typeface="Calibri"/>
              </a:rPr>
              <a:t>Vinne</a:t>
            </a:r>
            <a:r>
              <a:rPr lang="nb-NO" sz="8000" spc="-5">
                <a:latin typeface="Calibri"/>
                <a:cs typeface="Calibri"/>
              </a:rPr>
              <a:t> frikort</a:t>
            </a:r>
            <a:r>
              <a:rPr lang="nb-NO" sz="8000" spc="5">
                <a:latin typeface="Calibri"/>
                <a:cs typeface="Calibri"/>
              </a:rPr>
              <a:t> </a:t>
            </a:r>
            <a:r>
              <a:rPr lang="nb-NO" sz="8000" spc="-5">
                <a:latin typeface="Calibri"/>
                <a:cs typeface="Calibri"/>
              </a:rPr>
              <a:t>til NC/NM</a:t>
            </a:r>
            <a:r>
              <a:rPr lang="nb-NO" sz="8000" spc="15">
                <a:latin typeface="Calibri"/>
                <a:cs typeface="Calibri"/>
              </a:rPr>
              <a:t> </a:t>
            </a:r>
            <a:r>
              <a:rPr lang="nb-NO" sz="8000" spc="-5">
                <a:latin typeface="Calibri"/>
                <a:cs typeface="Calibri"/>
              </a:rPr>
              <a:t>på</a:t>
            </a:r>
            <a:r>
              <a:rPr lang="nb-NO" sz="8000" spc="5">
                <a:latin typeface="Calibri"/>
                <a:cs typeface="Calibri"/>
              </a:rPr>
              <a:t> </a:t>
            </a:r>
            <a:r>
              <a:rPr lang="nb-NO" sz="8000" spc="-5">
                <a:latin typeface="Calibri"/>
                <a:cs typeface="Calibri"/>
              </a:rPr>
              <a:t>lokale</a:t>
            </a:r>
            <a:r>
              <a:rPr lang="nb-NO" sz="8000">
                <a:latin typeface="Calibri"/>
                <a:cs typeface="Calibri"/>
              </a:rPr>
              <a:t> </a:t>
            </a:r>
            <a:r>
              <a:rPr lang="nb-NO" sz="8000" spc="-5" err="1">
                <a:latin typeface="Calibri"/>
                <a:cs typeface="Calibri"/>
              </a:rPr>
              <a:t>tourer</a:t>
            </a:r>
            <a:r>
              <a:rPr lang="nb-NO" sz="8000" spc="-5">
                <a:latin typeface="Calibri"/>
                <a:cs typeface="Calibri"/>
              </a:rPr>
              <a:t>:</a:t>
            </a:r>
            <a:endParaRPr lang="nb-NO" sz="8000">
              <a:latin typeface="Calibri"/>
              <a:cs typeface="Calibri"/>
            </a:endParaRPr>
          </a:p>
          <a:p>
            <a:pPr marL="22860" marR="92075" algn="just">
              <a:lnSpc>
                <a:spcPct val="117200"/>
              </a:lnSpc>
              <a:spcBef>
                <a:spcPts val="1030"/>
              </a:spcBef>
            </a:pPr>
            <a:r>
              <a:rPr lang="nb-NO" sz="4800" spc="-5">
                <a:latin typeface="Calibri"/>
                <a:cs typeface="Calibri"/>
              </a:rPr>
              <a:t>Sammenlagtresultatene </a:t>
            </a:r>
            <a:r>
              <a:rPr lang="nb-NO" sz="4800">
                <a:latin typeface="Calibri"/>
                <a:cs typeface="Calibri"/>
              </a:rPr>
              <a:t>i "pro" </a:t>
            </a:r>
            <a:r>
              <a:rPr lang="nb-NO" sz="4800" spc="-5" err="1">
                <a:latin typeface="Calibri"/>
                <a:cs typeface="Calibri"/>
              </a:rPr>
              <a:t>touren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gir </a:t>
            </a:r>
            <a:r>
              <a:rPr lang="nb-NO" sz="4800" spc="-5">
                <a:latin typeface="Calibri"/>
                <a:cs typeface="Calibri"/>
              </a:rPr>
              <a:t>følgende frikort </a:t>
            </a:r>
            <a:r>
              <a:rPr lang="nb-NO" sz="4800">
                <a:latin typeface="Calibri"/>
                <a:cs typeface="Calibri"/>
              </a:rPr>
              <a:t>til neste års </a:t>
            </a:r>
            <a:r>
              <a:rPr lang="nb-NO" sz="4800" spc="-5">
                <a:latin typeface="Calibri"/>
                <a:cs typeface="Calibri"/>
              </a:rPr>
              <a:t>NC/NM.</a:t>
            </a:r>
            <a:r>
              <a:rPr lang="nb-NO" sz="4800" spc="26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Spilleren </a:t>
            </a:r>
            <a:r>
              <a:rPr lang="nb-NO" sz="4800">
                <a:latin typeface="Calibri"/>
                <a:cs typeface="Calibri"/>
              </a:rPr>
              <a:t>må ha </a:t>
            </a:r>
            <a:r>
              <a:rPr lang="nb-NO" sz="4800" spc="-5">
                <a:latin typeface="Calibri"/>
                <a:cs typeface="Calibri"/>
              </a:rPr>
              <a:t>deltatt på minst </a:t>
            </a:r>
            <a:r>
              <a:rPr lang="nb-NO" sz="4800">
                <a:latin typeface="Calibri"/>
                <a:cs typeface="Calibri"/>
              </a:rPr>
              <a:t> 2 av </a:t>
            </a:r>
            <a:r>
              <a:rPr lang="nb-NO" sz="4800" spc="-5">
                <a:latin typeface="Calibri"/>
                <a:cs typeface="Calibri"/>
              </a:rPr>
              <a:t>konkurransene </a:t>
            </a:r>
            <a:r>
              <a:rPr lang="nb-NO" sz="4800">
                <a:latin typeface="Calibri"/>
                <a:cs typeface="Calibri"/>
              </a:rPr>
              <a:t>i </a:t>
            </a:r>
            <a:r>
              <a:rPr lang="nb-NO" sz="4800" spc="-5" err="1">
                <a:latin typeface="Calibri"/>
                <a:cs typeface="Calibri"/>
              </a:rPr>
              <a:t>touren</a:t>
            </a:r>
            <a:r>
              <a:rPr lang="nb-NO" sz="4800" spc="-5">
                <a:latin typeface="Calibri"/>
                <a:cs typeface="Calibri"/>
              </a:rPr>
              <a:t> for </a:t>
            </a:r>
            <a:r>
              <a:rPr lang="nb-NO" sz="4800">
                <a:latin typeface="Calibri"/>
                <a:cs typeface="Calibri"/>
              </a:rPr>
              <a:t>å </a:t>
            </a:r>
            <a:r>
              <a:rPr lang="nb-NO" sz="4800" spc="-5">
                <a:latin typeface="Calibri"/>
                <a:cs typeface="Calibri"/>
              </a:rPr>
              <a:t>vinne </a:t>
            </a:r>
            <a:r>
              <a:rPr lang="nb-NO" sz="4800">
                <a:latin typeface="Calibri"/>
                <a:cs typeface="Calibri"/>
              </a:rPr>
              <a:t>frikort. </a:t>
            </a:r>
            <a:r>
              <a:rPr lang="nb-NO" sz="4800" spc="-5">
                <a:latin typeface="Calibri"/>
                <a:cs typeface="Calibri"/>
              </a:rPr>
              <a:t>Det </a:t>
            </a:r>
            <a:r>
              <a:rPr lang="nb-NO" sz="4800">
                <a:latin typeface="Calibri"/>
                <a:cs typeface="Calibri"/>
              </a:rPr>
              <a:t>gis </a:t>
            </a:r>
            <a:r>
              <a:rPr lang="nb-NO" sz="4800" spc="-5">
                <a:latin typeface="Calibri"/>
                <a:cs typeface="Calibri"/>
              </a:rPr>
              <a:t>opptil </a:t>
            </a:r>
            <a:r>
              <a:rPr lang="nb-NO" sz="4800">
                <a:latin typeface="Calibri"/>
                <a:cs typeface="Calibri"/>
              </a:rPr>
              <a:t>6 </a:t>
            </a:r>
            <a:r>
              <a:rPr lang="nb-NO" sz="4800" spc="-5">
                <a:latin typeface="Calibri"/>
                <a:cs typeface="Calibri"/>
              </a:rPr>
              <a:t>frikort </a:t>
            </a:r>
            <a:r>
              <a:rPr lang="nb-NO" sz="4800">
                <a:latin typeface="Calibri"/>
                <a:cs typeface="Calibri"/>
              </a:rPr>
              <a:t>pr </a:t>
            </a:r>
            <a:r>
              <a:rPr lang="nb-NO" sz="4800" spc="-5" err="1">
                <a:latin typeface="Calibri"/>
                <a:cs typeface="Calibri"/>
              </a:rPr>
              <a:t>tour</a:t>
            </a:r>
            <a:r>
              <a:rPr lang="nb-NO" sz="4800" spc="-5">
                <a:latin typeface="Calibri"/>
                <a:cs typeface="Calibri"/>
              </a:rPr>
              <a:t>. Og med </a:t>
            </a:r>
            <a:r>
              <a:rPr lang="nb-NO" sz="4800">
                <a:latin typeface="Calibri"/>
                <a:cs typeface="Calibri"/>
              </a:rPr>
              <a:t>5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 så </a:t>
            </a:r>
            <a:r>
              <a:rPr lang="nb-NO" sz="4800">
                <a:latin typeface="Calibri"/>
                <a:cs typeface="Calibri"/>
              </a:rPr>
              <a:t>blir det </a:t>
            </a:r>
            <a:r>
              <a:rPr lang="nb-NO" sz="4800" spc="-5">
                <a:latin typeface="Calibri"/>
                <a:cs typeface="Calibri"/>
              </a:rPr>
              <a:t>totalt </a:t>
            </a:r>
            <a:r>
              <a:rPr lang="nb-NO" sz="4800">
                <a:latin typeface="Calibri"/>
                <a:cs typeface="Calibri"/>
              </a:rPr>
              <a:t> 30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frikort.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Arrangører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står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selvsagt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fritt</a:t>
            </a:r>
            <a:r>
              <a:rPr lang="nb-NO" sz="4800">
                <a:latin typeface="Calibri"/>
                <a:cs typeface="Calibri"/>
              </a:rPr>
              <a:t> til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ha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med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andre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klasser,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 </a:t>
            </a:r>
            <a:r>
              <a:rPr lang="nb-NO" sz="4800" spc="-5">
                <a:latin typeface="Calibri"/>
                <a:cs typeface="Calibri"/>
              </a:rPr>
              <a:t>følgende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klasser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</a:t>
            </a:r>
            <a:r>
              <a:rPr lang="nb-NO" sz="4800">
                <a:latin typeface="Calibri"/>
                <a:cs typeface="Calibri"/>
              </a:rPr>
              <a:t> gir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frikort.</a:t>
            </a:r>
            <a:endParaRPr lang="nb-NO" sz="4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nb-NO" sz="6000">
              <a:latin typeface="Calibri"/>
              <a:cs typeface="Calibri"/>
            </a:endParaRPr>
          </a:p>
          <a:p>
            <a:pPr marL="480059" indent="-457834">
              <a:lnSpc>
                <a:spcPct val="100000"/>
              </a:lnSpc>
              <a:buChar char="•"/>
              <a:tabLst>
                <a:tab pos="480059" algn="l"/>
                <a:tab pos="480695" algn="l"/>
              </a:tabLst>
            </a:pPr>
            <a:r>
              <a:rPr lang="nb-NO" sz="4800" spc="-5">
                <a:latin typeface="Calibri"/>
                <a:cs typeface="Calibri"/>
              </a:rPr>
              <a:t>Open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3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plasser</a:t>
            </a:r>
            <a:endParaRPr lang="nb-NO" sz="4800">
              <a:latin typeface="Calibri"/>
              <a:cs typeface="Calibri"/>
            </a:endParaRPr>
          </a:p>
          <a:p>
            <a:pPr marL="480059" indent="-457834">
              <a:lnSpc>
                <a:spcPct val="100000"/>
              </a:lnSpc>
              <a:spcBef>
                <a:spcPts val="254"/>
              </a:spcBef>
              <a:buChar char="•"/>
              <a:tabLst>
                <a:tab pos="480059" algn="l"/>
                <a:tab pos="480695" algn="l"/>
              </a:tabLst>
            </a:pPr>
            <a:r>
              <a:rPr lang="nb-NO" sz="4800">
                <a:latin typeface="Calibri"/>
                <a:cs typeface="Calibri"/>
              </a:rPr>
              <a:t>Dame</a:t>
            </a:r>
            <a:r>
              <a:rPr lang="nb-NO" sz="4800" spc="-5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1</a:t>
            </a:r>
            <a:r>
              <a:rPr lang="nb-NO" sz="4800" spc="-3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</a:t>
            </a:r>
            <a:endParaRPr lang="nb-NO" sz="4800">
              <a:latin typeface="Calibri"/>
              <a:cs typeface="Calibri"/>
            </a:endParaRPr>
          </a:p>
          <a:p>
            <a:pPr marL="480059" indent="-457834">
              <a:lnSpc>
                <a:spcPct val="100000"/>
              </a:lnSpc>
              <a:spcBef>
                <a:spcPts val="240"/>
              </a:spcBef>
              <a:buChar char="•"/>
              <a:tabLst>
                <a:tab pos="480059" algn="l"/>
                <a:tab pos="480695" algn="l"/>
              </a:tabLst>
            </a:pPr>
            <a:r>
              <a:rPr lang="nb-NO" sz="4800">
                <a:latin typeface="Calibri"/>
                <a:cs typeface="Calibri"/>
              </a:rPr>
              <a:t>Junior</a:t>
            </a:r>
            <a:r>
              <a:rPr lang="nb-NO" sz="4800" spc="-5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1</a:t>
            </a:r>
            <a:r>
              <a:rPr lang="nb-NO" sz="4800" spc="-5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</a:t>
            </a:r>
          </a:p>
          <a:p>
            <a:pPr marL="480059" indent="-457834">
              <a:lnSpc>
                <a:spcPct val="100000"/>
              </a:lnSpc>
              <a:spcBef>
                <a:spcPts val="240"/>
              </a:spcBef>
              <a:buChar char="•"/>
              <a:tabLst>
                <a:tab pos="480059" algn="l"/>
                <a:tab pos="480695" algn="l"/>
              </a:tabLst>
            </a:pPr>
            <a:r>
              <a:rPr lang="nb-NO" sz="4800">
                <a:latin typeface="Calibri"/>
                <a:cs typeface="Calibri"/>
              </a:rPr>
              <a:t>Master</a:t>
            </a:r>
            <a:r>
              <a:rPr lang="nb-NO" sz="4800" spc="-3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1</a:t>
            </a:r>
            <a:r>
              <a:rPr lang="nb-NO" sz="4800" spc="-3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nb-NO" sz="5400">
              <a:latin typeface="Calibri"/>
              <a:cs typeface="Calibri"/>
            </a:endParaRPr>
          </a:p>
          <a:p>
            <a:pPr marL="22860" marR="140335">
              <a:lnSpc>
                <a:spcPct val="116900"/>
              </a:lnSpc>
              <a:spcBef>
                <a:spcPts val="5"/>
              </a:spcBef>
            </a:pPr>
            <a:r>
              <a:rPr lang="nb-NO" sz="4800" spc="-5">
                <a:latin typeface="Calibri"/>
                <a:cs typeface="Calibri"/>
              </a:rPr>
              <a:t>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 vinner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frikort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to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ulike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, så</a:t>
            </a:r>
            <a:r>
              <a:rPr lang="nb-NO" sz="4800">
                <a:latin typeface="Calibri"/>
                <a:cs typeface="Calibri"/>
              </a:rPr>
              <a:t> får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spilleren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frikortet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gitt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spillers hjemsted. </a:t>
            </a:r>
            <a:r>
              <a:rPr lang="nb-NO" sz="4800">
                <a:latin typeface="Calibri"/>
                <a:cs typeface="Calibri"/>
              </a:rPr>
              <a:t> Den </a:t>
            </a:r>
            <a:r>
              <a:rPr lang="nb-NO" sz="4800" spc="-5">
                <a:latin typeface="Calibri"/>
                <a:cs typeface="Calibri"/>
              </a:rPr>
              <a:t>ledige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går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da</a:t>
            </a:r>
            <a:r>
              <a:rPr lang="nb-NO" sz="4800">
                <a:latin typeface="Calibri"/>
                <a:cs typeface="Calibri"/>
              </a:rPr>
              <a:t> til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neste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spiller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 </a:t>
            </a:r>
            <a:r>
              <a:rPr lang="nb-NO" sz="4800" spc="-5">
                <a:latin typeface="Calibri"/>
                <a:cs typeface="Calibri"/>
              </a:rPr>
              <a:t>sammenlagtlisten.</a:t>
            </a:r>
            <a:r>
              <a:rPr lang="nb-NO" sz="4800">
                <a:latin typeface="Calibri"/>
                <a:cs typeface="Calibri"/>
              </a:rPr>
              <a:t> Det </a:t>
            </a:r>
            <a:r>
              <a:rPr lang="nb-NO" sz="4800" spc="-5">
                <a:latin typeface="Calibri"/>
                <a:cs typeface="Calibri"/>
              </a:rPr>
              <a:t>samme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gjelder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får frikort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via 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sammenlagtresultater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NC.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Har</a:t>
            </a:r>
            <a:r>
              <a:rPr lang="nb-NO" sz="4800">
                <a:latin typeface="Calibri"/>
                <a:cs typeface="Calibri"/>
              </a:rPr>
              <a:t> 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frikort</a:t>
            </a:r>
            <a:r>
              <a:rPr lang="nb-NO" sz="4800">
                <a:latin typeface="Calibri"/>
                <a:cs typeface="Calibri"/>
              </a:rPr>
              <a:t> der,</a:t>
            </a:r>
            <a:r>
              <a:rPr lang="nb-NO" sz="4800" spc="-5">
                <a:latin typeface="Calibri"/>
                <a:cs typeface="Calibri"/>
              </a:rPr>
              <a:t> så</a:t>
            </a:r>
            <a:r>
              <a:rPr lang="nb-NO" sz="4800">
                <a:latin typeface="Calibri"/>
                <a:cs typeface="Calibri"/>
              </a:rPr>
              <a:t> mister 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frikortet </a:t>
            </a:r>
            <a:r>
              <a:rPr lang="nb-NO" sz="4800">
                <a:latin typeface="Calibri"/>
                <a:cs typeface="Calibri"/>
              </a:rPr>
              <a:t>man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eventuelt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vinner</a:t>
            </a:r>
            <a:r>
              <a:rPr lang="nb-NO" sz="4800">
                <a:latin typeface="Calibri"/>
                <a:cs typeface="Calibri"/>
              </a:rPr>
              <a:t> i </a:t>
            </a:r>
            <a:r>
              <a:rPr lang="nb-NO" sz="4800" spc="-5">
                <a:latin typeface="Calibri"/>
                <a:cs typeface="Calibri"/>
              </a:rPr>
              <a:t>lokale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 og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plassen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går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til </a:t>
            </a:r>
            <a:r>
              <a:rPr lang="nb-NO" sz="4800" spc="-5">
                <a:latin typeface="Calibri"/>
                <a:cs typeface="Calibri"/>
              </a:rPr>
              <a:t>neste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sammenlagtlisten.</a:t>
            </a:r>
            <a:endParaRPr lang="nb-NO" sz="4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nb-NO" sz="5400">
              <a:latin typeface="Calibri"/>
              <a:cs typeface="Calibri"/>
            </a:endParaRPr>
          </a:p>
          <a:p>
            <a:pPr marL="22860" marR="5080">
              <a:lnSpc>
                <a:spcPct val="117100"/>
              </a:lnSpc>
            </a:pPr>
            <a:r>
              <a:rPr lang="nb-NO" sz="4800">
                <a:latin typeface="Calibri"/>
                <a:cs typeface="Calibri"/>
              </a:rPr>
              <a:t>90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- 25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forhåndskvalifiserte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via</a:t>
            </a:r>
            <a:r>
              <a:rPr lang="nb-NO" sz="4800" spc="-5">
                <a:latin typeface="Calibri"/>
                <a:cs typeface="Calibri"/>
              </a:rPr>
              <a:t> fjorårets </a:t>
            </a:r>
            <a:r>
              <a:rPr lang="nb-NO" sz="4800">
                <a:latin typeface="Calibri"/>
                <a:cs typeface="Calibri"/>
              </a:rPr>
              <a:t>NC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- 5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wildcards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- 30 </a:t>
            </a:r>
            <a:r>
              <a:rPr lang="nb-NO" sz="4800" spc="-5">
                <a:latin typeface="Calibri"/>
                <a:cs typeface="Calibri"/>
              </a:rPr>
              <a:t>plasser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forhåndskvalifiserte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fra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lokal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 gjør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er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30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tilgjengelig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andre</a:t>
            </a:r>
            <a:r>
              <a:rPr lang="nb-NO" sz="4800">
                <a:latin typeface="Calibri"/>
                <a:cs typeface="Calibri"/>
              </a:rPr>
              <a:t> når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påmelding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starter.</a:t>
            </a:r>
            <a:r>
              <a:rPr lang="nb-NO" sz="4800" spc="3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Dette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forutsetter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at alle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forhåndskvalifiserte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bruker </a:t>
            </a:r>
            <a:r>
              <a:rPr lang="nb-NO" sz="4800">
                <a:latin typeface="Calibri"/>
                <a:cs typeface="Calibri"/>
              </a:rPr>
              <a:t>plassen </a:t>
            </a:r>
            <a:r>
              <a:rPr lang="nb-NO" sz="4800" spc="-5">
                <a:latin typeface="Calibri"/>
                <a:cs typeface="Calibri"/>
              </a:rPr>
              <a:t>sin,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som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neppe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skjer</a:t>
            </a:r>
            <a:r>
              <a:rPr lang="nb-NO" sz="4800" spc="2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5">
                <a:latin typeface="Calibri"/>
                <a:cs typeface="Calibri"/>
              </a:rPr>
              <a:t> praksis,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30 </a:t>
            </a:r>
            <a:r>
              <a:rPr lang="nb-NO" sz="4800" spc="-5">
                <a:latin typeface="Calibri"/>
                <a:cs typeface="Calibri"/>
              </a:rPr>
              <a:t>plasser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tilgjengelig </a:t>
            </a:r>
            <a:r>
              <a:rPr lang="nb-NO" sz="4800">
                <a:latin typeface="Calibri"/>
                <a:cs typeface="Calibri"/>
              </a:rPr>
              <a:t>vil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nok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til </a:t>
            </a:r>
            <a:r>
              <a:rPr lang="nb-NO" sz="4800" spc="-10">
                <a:latin typeface="Calibri"/>
                <a:cs typeface="Calibri"/>
              </a:rPr>
              <a:t>slutt</a:t>
            </a:r>
            <a:r>
              <a:rPr lang="nb-NO" sz="4800">
                <a:latin typeface="Calibri"/>
                <a:cs typeface="Calibri"/>
              </a:rPr>
              <a:t> bli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 spc="5">
                <a:latin typeface="Calibri"/>
                <a:cs typeface="Calibri"/>
              </a:rPr>
              <a:t>noen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flere.</a:t>
            </a:r>
            <a:r>
              <a:rPr lang="nb-NO" sz="4800">
                <a:latin typeface="Calibri"/>
                <a:cs typeface="Calibri"/>
              </a:rPr>
              <a:t> Så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nok 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noen si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dette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blir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alt</a:t>
            </a:r>
            <a:r>
              <a:rPr lang="nb-NO" sz="4800" spc="-5">
                <a:latin typeface="Calibri"/>
                <a:cs typeface="Calibri"/>
              </a:rPr>
              <a:t> for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plasser,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men </a:t>
            </a:r>
            <a:r>
              <a:rPr lang="nb-NO" sz="4800">
                <a:latin typeface="Calibri"/>
                <a:cs typeface="Calibri"/>
              </a:rPr>
              <a:t>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egentlig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bare </a:t>
            </a:r>
            <a:r>
              <a:rPr lang="nb-NO" sz="4800">
                <a:latin typeface="Calibri"/>
                <a:cs typeface="Calibri"/>
              </a:rPr>
              <a:t>har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gjort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-5">
                <a:latin typeface="Calibri"/>
                <a:cs typeface="Calibri"/>
              </a:rPr>
              <a:t> nest</a:t>
            </a:r>
            <a:r>
              <a:rPr lang="nb-NO" sz="4800" spc="4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beste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må </a:t>
            </a:r>
            <a:r>
              <a:rPr lang="nb-NO" sz="4800" spc="-5">
                <a:latin typeface="Calibri"/>
                <a:cs typeface="Calibri"/>
              </a:rPr>
              <a:t>bevise</a:t>
            </a:r>
            <a:r>
              <a:rPr lang="nb-NO" sz="4800">
                <a:latin typeface="Calibri"/>
                <a:cs typeface="Calibri"/>
              </a:rPr>
              <a:t> at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 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gode</a:t>
            </a:r>
            <a:r>
              <a:rPr lang="nb-NO" sz="4800" spc="-5">
                <a:latin typeface="Calibri"/>
                <a:cs typeface="Calibri"/>
              </a:rPr>
              <a:t> nok for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NC.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NC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arrangører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ha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flere</a:t>
            </a:r>
            <a:r>
              <a:rPr lang="nb-NO" sz="4800">
                <a:latin typeface="Calibri"/>
                <a:cs typeface="Calibri"/>
              </a:rPr>
              <a:t> enn</a:t>
            </a:r>
            <a:r>
              <a:rPr lang="nb-NO" sz="4800" spc="-5">
                <a:latin typeface="Calibri"/>
                <a:cs typeface="Calibri"/>
              </a:rPr>
              <a:t> 90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deltakere,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</a:t>
            </a:r>
            <a:r>
              <a:rPr lang="nb-NO" sz="4800">
                <a:latin typeface="Calibri"/>
                <a:cs typeface="Calibri"/>
              </a:rPr>
              <a:t> vil</a:t>
            </a:r>
            <a:r>
              <a:rPr lang="nb-NO" sz="4800" spc="-5">
                <a:latin typeface="Calibri"/>
                <a:cs typeface="Calibri"/>
              </a:rPr>
              <a:t> også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dette antallet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øke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tilsvarende.</a:t>
            </a:r>
            <a:endParaRPr lang="nb-NO" sz="4800">
              <a:latin typeface="Calibri"/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287" y="427809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30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900" y="1079733"/>
            <a:ext cx="8946553" cy="4351338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00000"/>
              </a:lnSpc>
              <a:spcBef>
                <a:spcPts val="350"/>
              </a:spcBef>
              <a:buNone/>
            </a:pPr>
            <a:r>
              <a:rPr lang="nb-NO" sz="4800" spc="-5">
                <a:latin typeface="Calibri"/>
                <a:cs typeface="Calibri"/>
              </a:rPr>
              <a:t>Til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diskusjon</a:t>
            </a:r>
            <a:r>
              <a:rPr lang="nb-NO" sz="4800">
                <a:latin typeface="Calibri"/>
                <a:cs typeface="Calibri"/>
              </a:rPr>
              <a:t>:</a:t>
            </a:r>
            <a:br>
              <a:rPr lang="nb-NO" sz="4800">
                <a:latin typeface="Calibri"/>
                <a:cs typeface="Calibri"/>
              </a:rPr>
            </a:br>
            <a:endParaRPr lang="nb-NO" sz="4800">
              <a:latin typeface="Calibri"/>
              <a:cs typeface="Calibri"/>
            </a:endParaRPr>
          </a:p>
          <a:p>
            <a:pPr marL="600710" marR="24765" indent="-229235">
              <a:lnSpc>
                <a:spcPct val="116799"/>
              </a:lnSpc>
              <a:spcBef>
                <a:spcPts val="10"/>
              </a:spcBef>
              <a:buClr>
                <a:srgbClr val="FFFFFF"/>
              </a:buClr>
              <a:buAutoNum type="arabicPeriod"/>
              <a:tabLst>
                <a:tab pos="601345" algn="l"/>
              </a:tabLst>
            </a:pPr>
            <a:r>
              <a:rPr lang="nb-NO" sz="4800">
                <a:latin typeface="Calibri"/>
                <a:cs typeface="Calibri"/>
              </a:rPr>
              <a:t>Kan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melde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seg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</a:t>
            </a:r>
            <a:r>
              <a:rPr lang="nb-NO" sz="4800">
                <a:latin typeface="Calibri"/>
                <a:cs typeface="Calibri"/>
              </a:rPr>
              <a:t> 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annen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klasse </a:t>
            </a:r>
            <a:r>
              <a:rPr lang="nb-NO" sz="4800">
                <a:latin typeface="Calibri"/>
                <a:cs typeface="Calibri"/>
              </a:rPr>
              <a:t>enn</a:t>
            </a:r>
            <a:r>
              <a:rPr lang="nb-NO" sz="4800" spc="-5">
                <a:latin typeface="Calibri"/>
                <a:cs typeface="Calibri"/>
              </a:rPr>
              <a:t> 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man har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vunnet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frikort?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 eks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 </a:t>
            </a:r>
            <a:r>
              <a:rPr lang="nb-NO" sz="4800" spc="-5">
                <a:latin typeface="Calibri"/>
                <a:cs typeface="Calibri"/>
              </a:rPr>
              <a:t>junior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som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har</a:t>
            </a:r>
            <a:r>
              <a:rPr lang="nb-NO" sz="4800" spc="-5">
                <a:latin typeface="Calibri"/>
                <a:cs typeface="Calibri"/>
              </a:rPr>
              <a:t> blitt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gammel </a:t>
            </a:r>
            <a:r>
              <a:rPr lang="nb-NO" sz="4800" spc="-5">
                <a:latin typeface="Calibri"/>
                <a:cs typeface="Calibri"/>
              </a:rPr>
              <a:t>nok </a:t>
            </a:r>
            <a:r>
              <a:rPr lang="nb-NO" sz="4800">
                <a:latin typeface="Calibri"/>
                <a:cs typeface="Calibri"/>
              </a:rPr>
              <a:t>til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 </a:t>
            </a:r>
            <a:r>
              <a:rPr lang="nb-NO" sz="4800" spc="-5">
                <a:latin typeface="Calibri"/>
                <a:cs typeface="Calibri"/>
              </a:rPr>
              <a:t>spille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i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 err="1">
                <a:latin typeface="Calibri"/>
                <a:cs typeface="Calibri"/>
              </a:rPr>
              <a:t>open</a:t>
            </a:r>
            <a:r>
              <a:rPr lang="nb-NO" sz="4800">
                <a:latin typeface="Calibri"/>
                <a:cs typeface="Calibri"/>
              </a:rPr>
              <a:t>?</a:t>
            </a:r>
          </a:p>
          <a:p>
            <a:pPr marL="600710" indent="-229235">
              <a:lnSpc>
                <a:spcPct val="100000"/>
              </a:lnSpc>
              <a:spcBef>
                <a:spcPts val="240"/>
              </a:spcBef>
              <a:buClr>
                <a:srgbClr val="FFFFFF"/>
              </a:buClr>
              <a:buAutoNum type="arabicPeriod"/>
              <a:tabLst>
                <a:tab pos="601345" algn="l"/>
              </a:tabLst>
            </a:pPr>
            <a:r>
              <a:rPr lang="nb-NO" sz="4800">
                <a:latin typeface="Calibri"/>
                <a:cs typeface="Calibri"/>
              </a:rPr>
              <a:t>Hvordan </a:t>
            </a:r>
            <a:r>
              <a:rPr lang="nb-NO" sz="4800" spc="-5">
                <a:latin typeface="Calibri"/>
                <a:cs typeface="Calibri"/>
              </a:rPr>
              <a:t>skal man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kontrollere </a:t>
            </a:r>
            <a:r>
              <a:rPr lang="nb-NO" sz="4800">
                <a:latin typeface="Calibri"/>
                <a:cs typeface="Calibri"/>
              </a:rPr>
              <a:t>hvem </a:t>
            </a:r>
            <a:r>
              <a:rPr lang="nb-NO" sz="4800" spc="-10">
                <a:latin typeface="Calibri"/>
                <a:cs typeface="Calibri"/>
              </a:rPr>
              <a:t>som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har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betalt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lisens på </a:t>
            </a:r>
            <a:r>
              <a:rPr lang="nb-NO" sz="4800">
                <a:latin typeface="Calibri"/>
                <a:cs typeface="Calibri"/>
              </a:rPr>
              <a:t>lokale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?</a:t>
            </a:r>
            <a:endParaRPr lang="nb-NO" sz="4800">
              <a:latin typeface="Calibri"/>
              <a:cs typeface="Calibri"/>
            </a:endParaRPr>
          </a:p>
          <a:p>
            <a:pPr marL="600710" indent="-229235">
              <a:lnSpc>
                <a:spcPct val="100000"/>
              </a:lnSpc>
              <a:spcBef>
                <a:spcPts val="254"/>
              </a:spcBef>
              <a:buClr>
                <a:srgbClr val="FFFFFF"/>
              </a:buClr>
              <a:buAutoNum type="arabicPeriod"/>
              <a:tabLst>
                <a:tab pos="601345" algn="l"/>
              </a:tabLst>
            </a:pPr>
            <a:r>
              <a:rPr lang="nb-NO" sz="4800" spc="-5">
                <a:latin typeface="Calibri"/>
                <a:cs typeface="Calibri"/>
              </a:rPr>
              <a:t>Hva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skjer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hvis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>
                <a:latin typeface="Calibri"/>
                <a:cs typeface="Calibri"/>
              </a:rPr>
              <a:t> blir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delte plasseringer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sammenlagt?</a:t>
            </a:r>
            <a:endParaRPr lang="nb-NO" sz="4800">
              <a:latin typeface="Calibri"/>
              <a:cs typeface="Calibri"/>
            </a:endParaRPr>
          </a:p>
          <a:p>
            <a:pPr marL="600710" marR="5080" indent="-229235">
              <a:lnSpc>
                <a:spcPct val="116700"/>
              </a:lnSpc>
              <a:buClr>
                <a:srgbClr val="FFFFFF"/>
              </a:buClr>
              <a:buAutoNum type="arabicPeriod"/>
              <a:tabLst>
                <a:tab pos="601345" algn="l"/>
              </a:tabLst>
            </a:pPr>
            <a:r>
              <a:rPr lang="nb-NO" sz="4800" spc="-5">
                <a:latin typeface="Calibri"/>
                <a:cs typeface="Calibri"/>
              </a:rPr>
              <a:t>Hvis</a:t>
            </a:r>
            <a:r>
              <a:rPr lang="nb-NO" sz="4800">
                <a:latin typeface="Calibri"/>
                <a:cs typeface="Calibri"/>
              </a:rPr>
              <a:t> man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går</a:t>
            </a:r>
            <a:r>
              <a:rPr lang="nb-NO" sz="4800" spc="-5">
                <a:latin typeface="Calibri"/>
                <a:cs typeface="Calibri"/>
              </a:rPr>
              <a:t> for denne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løsningen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bør det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nok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vurderes</a:t>
            </a:r>
            <a:r>
              <a:rPr lang="nb-NO" sz="4800" spc="-5">
                <a:latin typeface="Calibri"/>
                <a:cs typeface="Calibri"/>
              </a:rPr>
              <a:t> om</a:t>
            </a:r>
            <a:r>
              <a:rPr lang="nb-NO" sz="4800">
                <a:latin typeface="Calibri"/>
                <a:cs typeface="Calibri"/>
              </a:rPr>
              <a:t> at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ratingkravene</a:t>
            </a:r>
            <a:r>
              <a:rPr lang="nb-NO" sz="4800" spc="4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må</a:t>
            </a:r>
            <a:r>
              <a:rPr lang="nb-NO" sz="4800" spc="-5">
                <a:latin typeface="Calibri"/>
                <a:cs typeface="Calibri"/>
              </a:rPr>
              <a:t> økes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ytterligere </a:t>
            </a:r>
            <a:r>
              <a:rPr lang="nb-NO" sz="4800">
                <a:latin typeface="Calibri"/>
                <a:cs typeface="Calibri"/>
              </a:rPr>
              <a:t>på </a:t>
            </a:r>
            <a:r>
              <a:rPr lang="nb-NO" sz="4800" spc="-254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Norgescup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5">
                <a:latin typeface="Calibri"/>
                <a:cs typeface="Calibri"/>
              </a:rPr>
              <a:t> dempe</a:t>
            </a:r>
            <a:r>
              <a:rPr lang="nb-NO" sz="4800" spc="-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eventuelt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påmeldingshysteri </a:t>
            </a:r>
            <a:r>
              <a:rPr lang="nb-NO" sz="4800" err="1">
                <a:latin typeface="Calibri"/>
                <a:cs typeface="Calibri"/>
              </a:rPr>
              <a:t>pga</a:t>
            </a:r>
            <a:r>
              <a:rPr lang="nb-NO" sz="4800" spc="3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færre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plasser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blir </a:t>
            </a:r>
            <a:r>
              <a:rPr lang="nb-NO" sz="4800" spc="-5">
                <a:latin typeface="Calibri"/>
                <a:cs typeface="Calibri"/>
              </a:rPr>
              <a:t>tilgjengelig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enn</a:t>
            </a:r>
            <a:endParaRPr lang="nb-NO" sz="4800">
              <a:latin typeface="Calibri"/>
              <a:cs typeface="Calibri"/>
            </a:endParaRPr>
          </a:p>
          <a:p>
            <a:pPr marL="372110" indent="0">
              <a:lnSpc>
                <a:spcPct val="100000"/>
              </a:lnSpc>
              <a:spcBef>
                <a:spcPts val="250"/>
              </a:spcBef>
              <a:buNone/>
            </a:pPr>
            <a:r>
              <a:rPr lang="nb-NO" sz="4800" spc="-5">
                <a:latin typeface="Calibri"/>
                <a:cs typeface="Calibri"/>
              </a:rPr>
              <a:t>   tidligere.</a:t>
            </a:r>
            <a:endParaRPr lang="nb-NO" sz="4800">
              <a:latin typeface="Calibri"/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287" y="427809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4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11" y="307376"/>
            <a:ext cx="8946553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50"/>
              </a:spcBef>
              <a:buNone/>
            </a:pPr>
            <a:r>
              <a:rPr lang="nb-NO" sz="1800" spc="-5">
                <a:latin typeface="Calibri"/>
                <a:cs typeface="Calibri"/>
              </a:rPr>
              <a:t>Fordeling av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10">
                <a:latin typeface="Calibri"/>
                <a:cs typeface="Calibri"/>
              </a:rPr>
              <a:t>økte </a:t>
            </a:r>
            <a:r>
              <a:rPr lang="nb-NO" sz="1800" spc="-5">
                <a:latin typeface="Calibri"/>
                <a:cs typeface="Calibri"/>
              </a:rPr>
              <a:t>inntekter</a:t>
            </a:r>
          </a:p>
          <a:p>
            <a:pPr marL="0" indent="0">
              <a:lnSpc>
                <a:spcPct val="100000"/>
              </a:lnSpc>
              <a:spcBef>
                <a:spcPts val="350"/>
              </a:spcBef>
              <a:buNone/>
            </a:pPr>
            <a:r>
              <a:rPr lang="nb-NO" sz="1400">
                <a:latin typeface="Calibri"/>
                <a:cs typeface="Calibri"/>
              </a:rPr>
              <a:t>Det er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ikke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mulig</a:t>
            </a:r>
            <a:r>
              <a:rPr lang="nb-NO" sz="1400">
                <a:latin typeface="Calibri"/>
                <a:cs typeface="Calibri"/>
              </a:rPr>
              <a:t> å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sette </a:t>
            </a:r>
            <a:r>
              <a:rPr lang="nb-NO" sz="1400">
                <a:latin typeface="Calibri"/>
                <a:cs typeface="Calibri"/>
              </a:rPr>
              <a:t>opp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et </a:t>
            </a:r>
            <a:r>
              <a:rPr lang="nb-NO" sz="1400" spc="-5">
                <a:latin typeface="Calibri"/>
                <a:cs typeface="Calibri"/>
              </a:rPr>
              <a:t>nøyaktig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regnestykke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når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man </a:t>
            </a:r>
            <a:r>
              <a:rPr lang="nb-NO" sz="1400" spc="-5">
                <a:latin typeface="Calibri"/>
                <a:cs typeface="Calibri"/>
              </a:rPr>
              <a:t>ikke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vet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på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forhånd </a:t>
            </a:r>
            <a:r>
              <a:rPr lang="nb-NO" sz="1400">
                <a:latin typeface="Calibri"/>
                <a:cs typeface="Calibri"/>
              </a:rPr>
              <a:t>hvor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mange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lisenser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som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vil</a:t>
            </a:r>
            <a:r>
              <a:rPr lang="nb-NO" sz="1400" spc="-1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bli </a:t>
            </a:r>
            <a:r>
              <a:rPr lang="nb-NO" sz="1400" spc="-26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betalt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inn.</a:t>
            </a:r>
            <a:r>
              <a:rPr lang="nb-NO" sz="1400" spc="-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Men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vi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kan allikevel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se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litt</a:t>
            </a:r>
            <a:r>
              <a:rPr lang="nb-NO" sz="1400">
                <a:latin typeface="Calibri"/>
                <a:cs typeface="Calibri"/>
              </a:rPr>
              <a:t> på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det </a:t>
            </a:r>
            <a:r>
              <a:rPr lang="nb-NO" sz="1400" spc="-5">
                <a:latin typeface="Calibri"/>
                <a:cs typeface="Calibri"/>
              </a:rPr>
              <a:t>som</a:t>
            </a:r>
            <a:r>
              <a:rPr lang="nb-NO" sz="1400" spc="-2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har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vært </a:t>
            </a:r>
            <a:r>
              <a:rPr lang="nb-NO" sz="1400">
                <a:latin typeface="Calibri"/>
                <a:cs typeface="Calibri"/>
              </a:rPr>
              <a:t>i </a:t>
            </a:r>
            <a:r>
              <a:rPr lang="nb-NO" sz="1400" spc="-5">
                <a:latin typeface="Calibri"/>
                <a:cs typeface="Calibri"/>
              </a:rPr>
              <a:t>2021 og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lage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noen forsiktige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prognoser.</a:t>
            </a:r>
            <a:br>
              <a:rPr lang="nb-NO" sz="1400" spc="-5">
                <a:latin typeface="Calibri"/>
                <a:cs typeface="Calibri"/>
              </a:rPr>
            </a:br>
            <a:endParaRPr lang="nb-NO" sz="1400">
              <a:latin typeface="Calibri"/>
              <a:cs typeface="Calibri"/>
            </a:endParaRPr>
          </a:p>
          <a:p>
            <a:pPr marL="0" marR="183515" indent="0">
              <a:lnSpc>
                <a:spcPct val="117100"/>
              </a:lnSpc>
              <a:spcBef>
                <a:spcPts val="90"/>
              </a:spcBef>
              <a:buNone/>
            </a:pPr>
            <a:r>
              <a:rPr lang="nb-NO" sz="1400" spc="-5">
                <a:latin typeface="Calibri"/>
                <a:cs typeface="Calibri"/>
              </a:rPr>
              <a:t>Hvis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man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f.eks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ser </a:t>
            </a:r>
            <a:r>
              <a:rPr lang="nb-NO" sz="1400">
                <a:latin typeface="Calibri"/>
                <a:cs typeface="Calibri"/>
              </a:rPr>
              <a:t>på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de</a:t>
            </a:r>
            <a:r>
              <a:rPr lang="nb-NO" sz="1400" spc="-1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4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tourene</a:t>
            </a:r>
            <a:r>
              <a:rPr lang="nb-NO" sz="1400" spc="2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VT-</a:t>
            </a:r>
            <a:r>
              <a:rPr lang="nb-NO" sz="1400" spc="-5" err="1">
                <a:latin typeface="Calibri"/>
                <a:cs typeface="Calibri"/>
              </a:rPr>
              <a:t>tour</a:t>
            </a:r>
            <a:r>
              <a:rPr lang="nb-NO" sz="1400" spc="-5">
                <a:latin typeface="Calibri"/>
                <a:cs typeface="Calibri"/>
              </a:rPr>
              <a:t>,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Veskyst-tour</a:t>
            </a:r>
            <a:r>
              <a:rPr lang="nb-NO" sz="1400" spc="-5">
                <a:latin typeface="Calibri"/>
                <a:cs typeface="Calibri"/>
              </a:rPr>
              <a:t>,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Trønder-</a:t>
            </a:r>
            <a:r>
              <a:rPr lang="nb-NO" sz="1400" spc="-5" err="1">
                <a:latin typeface="Calibri"/>
                <a:cs typeface="Calibri"/>
              </a:rPr>
              <a:t>tour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og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Østfold-</a:t>
            </a:r>
            <a:r>
              <a:rPr lang="nb-NO" sz="1400" spc="-5" err="1">
                <a:latin typeface="Calibri"/>
                <a:cs typeface="Calibri"/>
              </a:rPr>
              <a:t>tour</a:t>
            </a:r>
            <a:r>
              <a:rPr lang="nb-NO" sz="1400" spc="-5">
                <a:latin typeface="Calibri"/>
                <a:cs typeface="Calibri"/>
              </a:rPr>
              <a:t>,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så hadde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i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2021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til 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sammen</a:t>
            </a:r>
            <a:r>
              <a:rPr lang="nb-NO" sz="1400">
                <a:latin typeface="Calibri"/>
                <a:cs typeface="Calibri"/>
              </a:rPr>
              <a:t> 826</a:t>
            </a:r>
            <a:r>
              <a:rPr lang="nb-NO" sz="1400" spc="-5">
                <a:latin typeface="Calibri"/>
                <a:cs typeface="Calibri"/>
              </a:rPr>
              <a:t> ulike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deltakere.</a:t>
            </a:r>
            <a:r>
              <a:rPr lang="nb-NO" sz="1400" spc="3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Og</a:t>
            </a:r>
            <a:r>
              <a:rPr lang="nb-NO" sz="1400" spc="-1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da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alle </a:t>
            </a:r>
            <a:r>
              <a:rPr lang="nb-NO" sz="1400" spc="-5">
                <a:latin typeface="Calibri"/>
                <a:cs typeface="Calibri"/>
              </a:rPr>
              <a:t>som </a:t>
            </a:r>
            <a:r>
              <a:rPr lang="nb-NO" sz="1400">
                <a:latin typeface="Calibri"/>
                <a:cs typeface="Calibri"/>
              </a:rPr>
              <a:t>er </a:t>
            </a:r>
            <a:r>
              <a:rPr lang="nb-NO" sz="1400" spc="-5">
                <a:latin typeface="Calibri"/>
                <a:cs typeface="Calibri"/>
              </a:rPr>
              <a:t>ført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dobbelt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fjernet.</a:t>
            </a:r>
            <a:r>
              <a:rPr lang="nb-NO" sz="1400" spc="-15">
                <a:latin typeface="Calibri"/>
                <a:cs typeface="Calibri"/>
              </a:rPr>
              <a:t> </a:t>
            </a:r>
            <a:r>
              <a:rPr lang="nb-NO" sz="1400" err="1">
                <a:latin typeface="Calibri"/>
                <a:cs typeface="Calibri"/>
              </a:rPr>
              <a:t>Dvs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spillere som</a:t>
            </a:r>
            <a:r>
              <a:rPr lang="nb-NO" sz="1400">
                <a:latin typeface="Calibri"/>
                <a:cs typeface="Calibri"/>
              </a:rPr>
              <a:t> har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stilt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10">
                <a:latin typeface="Calibri"/>
                <a:cs typeface="Calibri"/>
              </a:rPr>
              <a:t>opp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i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flere 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klasser</a:t>
            </a:r>
            <a:r>
              <a:rPr lang="nb-NO" sz="1400">
                <a:latin typeface="Calibri"/>
                <a:cs typeface="Calibri"/>
              </a:rPr>
              <a:t> eller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i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flere </a:t>
            </a:r>
            <a:r>
              <a:rPr lang="nb-NO" sz="1400" spc="-5" err="1">
                <a:latin typeface="Calibri"/>
                <a:cs typeface="Calibri"/>
              </a:rPr>
              <a:t>tourer</a:t>
            </a:r>
            <a:r>
              <a:rPr lang="nb-NO" sz="1400" spc="-5">
                <a:latin typeface="Calibri"/>
                <a:cs typeface="Calibri"/>
              </a:rPr>
              <a:t>.</a:t>
            </a:r>
            <a:endParaRPr lang="nb-NO"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nb-NO" sz="1400">
              <a:latin typeface="Calibri"/>
              <a:cs typeface="Calibri"/>
            </a:endParaRPr>
          </a:p>
          <a:p>
            <a:pPr marL="0" marR="319405" indent="0">
              <a:lnSpc>
                <a:spcPct val="117100"/>
              </a:lnSpc>
              <a:spcBef>
                <a:spcPts val="5"/>
              </a:spcBef>
              <a:buNone/>
            </a:pPr>
            <a:r>
              <a:rPr lang="nb-NO" sz="1400" spc="-5">
                <a:latin typeface="Calibri"/>
                <a:cs typeface="Calibri"/>
              </a:rPr>
              <a:t>Så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kan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vi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trekke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fra</a:t>
            </a:r>
            <a:r>
              <a:rPr lang="nb-NO" sz="1400">
                <a:latin typeface="Calibri"/>
                <a:cs typeface="Calibri"/>
              </a:rPr>
              <a:t> alle </a:t>
            </a:r>
            <a:r>
              <a:rPr lang="nb-NO" sz="1400" spc="-5">
                <a:latin typeface="Calibri"/>
                <a:cs typeface="Calibri"/>
              </a:rPr>
              <a:t>de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som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allerede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hadde betalt</a:t>
            </a:r>
            <a:r>
              <a:rPr lang="nb-NO" sz="1400">
                <a:latin typeface="Calibri"/>
                <a:cs typeface="Calibri"/>
              </a:rPr>
              <a:t> lisens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fordi </a:t>
            </a:r>
            <a:r>
              <a:rPr lang="nb-NO" sz="1400">
                <a:latin typeface="Calibri"/>
                <a:cs typeface="Calibri"/>
              </a:rPr>
              <a:t>de </a:t>
            </a:r>
            <a:r>
              <a:rPr lang="nb-NO" sz="1400" spc="10">
                <a:latin typeface="Calibri"/>
                <a:cs typeface="Calibri"/>
              </a:rPr>
              <a:t>har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deltatt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i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NM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/NC/PARGOLFNM.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Da </a:t>
            </a:r>
            <a:r>
              <a:rPr lang="nb-NO" sz="1400" spc="-26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gjenstår</a:t>
            </a:r>
            <a:r>
              <a:rPr lang="nb-NO" sz="1400" spc="-5">
                <a:latin typeface="Calibri"/>
                <a:cs typeface="Calibri"/>
              </a:rPr>
              <a:t> det</a:t>
            </a:r>
            <a:r>
              <a:rPr lang="nb-NO" sz="1400">
                <a:latin typeface="Calibri"/>
                <a:cs typeface="Calibri"/>
              </a:rPr>
              <a:t> 660</a:t>
            </a:r>
            <a:r>
              <a:rPr lang="nb-NO" sz="1400" spc="-5">
                <a:latin typeface="Calibri"/>
                <a:cs typeface="Calibri"/>
              </a:rPr>
              <a:t> spillere.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Eventuelt </a:t>
            </a:r>
            <a:r>
              <a:rPr lang="nb-NO" sz="1400">
                <a:latin typeface="Calibri"/>
                <a:cs typeface="Calibri"/>
              </a:rPr>
              <a:t>660 mulige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lisenser.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Så</a:t>
            </a:r>
            <a:r>
              <a:rPr lang="nb-NO" sz="1400">
                <a:latin typeface="Calibri"/>
                <a:cs typeface="Calibri"/>
              </a:rPr>
              <a:t> må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vi </a:t>
            </a:r>
            <a:r>
              <a:rPr lang="nb-NO" sz="1400" spc="-5">
                <a:latin typeface="Calibri"/>
                <a:cs typeface="Calibri"/>
              </a:rPr>
              <a:t>regne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med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10">
                <a:latin typeface="Calibri"/>
                <a:cs typeface="Calibri"/>
              </a:rPr>
              <a:t>at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en </a:t>
            </a:r>
            <a:r>
              <a:rPr lang="nb-NO" sz="1400">
                <a:latin typeface="Calibri"/>
                <a:cs typeface="Calibri"/>
              </a:rPr>
              <a:t>del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av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disse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har</a:t>
            </a:r>
            <a:r>
              <a:rPr lang="nb-NO" sz="1400" spc="-2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betalt 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spillerlisens selv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om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10">
                <a:latin typeface="Calibri"/>
                <a:cs typeface="Calibri"/>
              </a:rPr>
              <a:t>ikke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deltok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på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NM/NC.</a:t>
            </a:r>
            <a:endParaRPr lang="nb-NO" sz="1400">
              <a:latin typeface="Calibri"/>
              <a:cs typeface="Calibri"/>
            </a:endParaRPr>
          </a:p>
          <a:p>
            <a:pPr marL="0" marR="61594" indent="0">
              <a:lnSpc>
                <a:spcPct val="117100"/>
              </a:lnSpc>
              <a:buNone/>
            </a:pPr>
            <a:r>
              <a:rPr lang="nb-NO" sz="1400" spc="-5">
                <a:latin typeface="Calibri"/>
                <a:cs typeface="Calibri"/>
              </a:rPr>
              <a:t>Hvis</a:t>
            </a:r>
            <a:r>
              <a:rPr lang="nb-NO" sz="1400">
                <a:latin typeface="Calibri"/>
                <a:cs typeface="Calibri"/>
              </a:rPr>
              <a:t> vi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da </a:t>
            </a:r>
            <a:r>
              <a:rPr lang="nb-NO" sz="1400" spc="-5">
                <a:latin typeface="Calibri"/>
                <a:cs typeface="Calibri"/>
              </a:rPr>
              <a:t>sier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som </a:t>
            </a:r>
            <a:r>
              <a:rPr lang="nb-NO" sz="1400">
                <a:latin typeface="Calibri"/>
                <a:cs typeface="Calibri"/>
              </a:rPr>
              <a:t>et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eksempel </a:t>
            </a:r>
            <a:r>
              <a:rPr lang="nb-NO" sz="1400">
                <a:latin typeface="Calibri"/>
                <a:cs typeface="Calibri"/>
              </a:rPr>
              <a:t>at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10">
                <a:latin typeface="Calibri"/>
                <a:cs typeface="Calibri"/>
              </a:rPr>
              <a:t>kanskje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500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av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disse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vil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betale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lisens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(250kr),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så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ender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seksjon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discgolf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opp </a:t>
            </a:r>
            <a:r>
              <a:rPr lang="nb-NO" sz="1400">
                <a:latin typeface="Calibri"/>
                <a:cs typeface="Calibri"/>
              </a:rPr>
              <a:t> med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en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ekstra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inntekt</a:t>
            </a:r>
            <a:r>
              <a:rPr lang="nb-NO" sz="1400">
                <a:latin typeface="Calibri"/>
                <a:cs typeface="Calibri"/>
              </a:rPr>
              <a:t> på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125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000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kr.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Hvordan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10">
                <a:latin typeface="Calibri"/>
                <a:cs typeface="Calibri"/>
              </a:rPr>
              <a:t>skal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da</a:t>
            </a:r>
            <a:r>
              <a:rPr lang="nb-NO" sz="1400" spc="-5">
                <a:latin typeface="Calibri"/>
                <a:cs typeface="Calibri"/>
              </a:rPr>
              <a:t> denne inntekten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fordeles?</a:t>
            </a:r>
            <a:r>
              <a:rPr lang="nb-NO" sz="1400" spc="4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Her</a:t>
            </a:r>
            <a:r>
              <a:rPr lang="nb-NO" sz="1400">
                <a:latin typeface="Calibri"/>
                <a:cs typeface="Calibri"/>
              </a:rPr>
              <a:t> er </a:t>
            </a:r>
            <a:r>
              <a:rPr lang="nb-NO" sz="1400" spc="-5">
                <a:latin typeface="Calibri"/>
                <a:cs typeface="Calibri"/>
              </a:rPr>
              <a:t>det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viktig </a:t>
            </a:r>
            <a:r>
              <a:rPr lang="nb-NO" sz="1400">
                <a:latin typeface="Calibri"/>
                <a:cs typeface="Calibri"/>
              </a:rPr>
              <a:t>å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tenke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på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at </a:t>
            </a:r>
            <a:r>
              <a:rPr lang="nb-NO" sz="1400" spc="-26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spillere og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arrangørklubber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føler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at </a:t>
            </a:r>
            <a:r>
              <a:rPr lang="nb-NO" sz="1400">
                <a:latin typeface="Calibri"/>
                <a:cs typeface="Calibri"/>
              </a:rPr>
              <a:t>de får</a:t>
            </a:r>
            <a:r>
              <a:rPr lang="nb-NO" sz="1400" spc="-5">
                <a:latin typeface="Calibri"/>
                <a:cs typeface="Calibri"/>
              </a:rPr>
              <a:t> noe igjen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å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være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med </a:t>
            </a:r>
            <a:r>
              <a:rPr lang="nb-NO" sz="1400">
                <a:latin typeface="Calibri"/>
                <a:cs typeface="Calibri"/>
              </a:rPr>
              <a:t>på </a:t>
            </a:r>
            <a:r>
              <a:rPr lang="nb-NO" sz="1400" spc="-5">
                <a:latin typeface="Calibri"/>
                <a:cs typeface="Calibri"/>
              </a:rPr>
              <a:t>dette.</a:t>
            </a:r>
            <a:r>
              <a:rPr lang="nb-NO" sz="1400" spc="2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Et </a:t>
            </a:r>
            <a:r>
              <a:rPr lang="nb-NO" sz="1400">
                <a:latin typeface="Calibri"/>
                <a:cs typeface="Calibri"/>
              </a:rPr>
              <a:t>eksempel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kan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være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:</a:t>
            </a:r>
          </a:p>
          <a:p>
            <a:pPr marL="0" indent="0">
              <a:lnSpc>
                <a:spcPct val="100000"/>
              </a:lnSpc>
              <a:buNone/>
              <a:tabLst>
                <a:tab pos="469265" algn="l"/>
              </a:tabLst>
            </a:pPr>
            <a:r>
              <a:rPr lang="nb-NO" sz="1400">
                <a:latin typeface="Calibri"/>
                <a:cs typeface="Calibri"/>
              </a:rPr>
              <a:t>35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%	=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43750</a:t>
            </a:r>
            <a:r>
              <a:rPr lang="nb-NO" sz="1400" spc="27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kr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til </a:t>
            </a:r>
            <a:r>
              <a:rPr lang="nb-NO" sz="1400" spc="-5">
                <a:latin typeface="Calibri"/>
                <a:cs typeface="Calibri"/>
              </a:rPr>
              <a:t>seksjon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diskgolf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(brukes </a:t>
            </a:r>
            <a:r>
              <a:rPr lang="nb-NO" sz="1400" spc="-5" err="1">
                <a:latin typeface="Calibri"/>
                <a:cs typeface="Calibri"/>
              </a:rPr>
              <a:t>f.eks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til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å ha</a:t>
            </a:r>
            <a:r>
              <a:rPr lang="nb-NO" sz="1400" spc="-5">
                <a:latin typeface="Calibri"/>
                <a:cs typeface="Calibri"/>
              </a:rPr>
              <a:t> en </a:t>
            </a:r>
            <a:r>
              <a:rPr lang="nb-NO" sz="1400">
                <a:latin typeface="Calibri"/>
                <a:cs typeface="Calibri"/>
              </a:rPr>
              <a:t>felles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TD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 </a:t>
            </a:r>
            <a:r>
              <a:rPr lang="nb-NO" sz="1400">
                <a:latin typeface="Calibri"/>
                <a:cs typeface="Calibri"/>
              </a:rPr>
              <a:t>alle</a:t>
            </a:r>
            <a:r>
              <a:rPr lang="nb-NO" sz="1400" spc="-5">
                <a:latin typeface="Calibri"/>
                <a:cs typeface="Calibri"/>
              </a:rPr>
              <a:t> NC)</a:t>
            </a:r>
            <a:endParaRPr lang="nb-NO" sz="1400">
              <a:latin typeface="Calibri"/>
              <a:cs typeface="Calibri"/>
            </a:endParaRPr>
          </a:p>
          <a:p>
            <a:pPr marL="0" marR="873760" indent="0">
              <a:lnSpc>
                <a:spcPct val="116700"/>
              </a:lnSpc>
              <a:spcBef>
                <a:spcPts val="15"/>
              </a:spcBef>
              <a:buNone/>
              <a:tabLst>
                <a:tab pos="482600" algn="l"/>
              </a:tabLst>
            </a:pPr>
            <a:r>
              <a:rPr lang="nb-NO" sz="1400">
                <a:latin typeface="Calibri"/>
                <a:cs typeface="Calibri"/>
              </a:rPr>
              <a:t>25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%	=</a:t>
            </a:r>
            <a:r>
              <a:rPr lang="nb-NO" sz="1400" spc="2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31250</a:t>
            </a:r>
            <a:r>
              <a:rPr lang="nb-NO" sz="1400" spc="2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fordeles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på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5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tourer</a:t>
            </a:r>
            <a:r>
              <a:rPr lang="nb-NO" sz="1400" spc="-5">
                <a:latin typeface="Calibri"/>
                <a:cs typeface="Calibri"/>
              </a:rPr>
              <a:t>.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Hver </a:t>
            </a:r>
            <a:r>
              <a:rPr lang="nb-NO" sz="1400" spc="-5" err="1">
                <a:latin typeface="Calibri"/>
                <a:cs typeface="Calibri"/>
              </a:rPr>
              <a:t>tour</a:t>
            </a:r>
            <a:r>
              <a:rPr lang="nb-NO" sz="1400" spc="2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får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altså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6250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kr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ekstra</a:t>
            </a:r>
            <a:r>
              <a:rPr lang="nb-NO" sz="1400">
                <a:latin typeface="Calibri"/>
                <a:cs typeface="Calibri"/>
              </a:rPr>
              <a:t> til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sammenlagtpremier. </a:t>
            </a:r>
            <a:r>
              <a:rPr lang="nb-NO" sz="1400" spc="-260">
                <a:latin typeface="Calibri"/>
                <a:cs typeface="Calibri"/>
              </a:rPr>
              <a:t> </a:t>
            </a:r>
            <a:br>
              <a:rPr lang="nb-NO" sz="1400" spc="-260">
                <a:latin typeface="Calibri"/>
                <a:cs typeface="Calibri"/>
              </a:rPr>
            </a:br>
            <a:r>
              <a:rPr lang="nb-NO" sz="1400">
                <a:latin typeface="Calibri"/>
                <a:cs typeface="Calibri"/>
              </a:rPr>
              <a:t>25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%	=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31250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kr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fordeles</a:t>
            </a:r>
            <a:r>
              <a:rPr lang="nb-NO" sz="1400">
                <a:latin typeface="Calibri"/>
                <a:cs typeface="Calibri"/>
              </a:rPr>
              <a:t> til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sammenlagtpremier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Norgescup.</a:t>
            </a:r>
            <a:endParaRPr lang="nb-NO" sz="1400">
              <a:latin typeface="Calibri"/>
              <a:cs typeface="Calibri"/>
            </a:endParaRPr>
          </a:p>
          <a:p>
            <a:pPr marL="12700" marR="5080" indent="0">
              <a:lnSpc>
                <a:spcPct val="116700"/>
              </a:lnSpc>
              <a:spcBef>
                <a:spcPts val="10"/>
              </a:spcBef>
              <a:buNone/>
              <a:tabLst>
                <a:tab pos="482600" algn="l"/>
              </a:tabLst>
            </a:pPr>
            <a:r>
              <a:rPr lang="nb-NO" sz="1400">
                <a:latin typeface="Calibri"/>
                <a:cs typeface="Calibri"/>
              </a:rPr>
              <a:t>15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%	=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18750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kr</a:t>
            </a:r>
            <a:r>
              <a:rPr lang="nb-NO" sz="1400" spc="28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gis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tilbake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til </a:t>
            </a:r>
            <a:r>
              <a:rPr lang="nb-NO" sz="1400" err="1">
                <a:latin typeface="Calibri"/>
                <a:cs typeface="Calibri"/>
              </a:rPr>
              <a:t>tour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arrangører.</a:t>
            </a:r>
            <a:r>
              <a:rPr lang="nb-NO" sz="1400" spc="265">
                <a:latin typeface="Calibri"/>
                <a:cs typeface="Calibri"/>
              </a:rPr>
              <a:t> </a:t>
            </a:r>
            <a:r>
              <a:rPr lang="nb-NO" sz="1400" err="1">
                <a:latin typeface="Calibri"/>
                <a:cs typeface="Calibri"/>
              </a:rPr>
              <a:t>Dvs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3750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kr </a:t>
            </a:r>
            <a:r>
              <a:rPr lang="nb-NO" sz="1400">
                <a:latin typeface="Calibri"/>
                <a:cs typeface="Calibri"/>
              </a:rPr>
              <a:t>til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hver </a:t>
            </a:r>
            <a:r>
              <a:rPr lang="nb-NO" sz="1400" spc="-5" err="1">
                <a:latin typeface="Calibri"/>
                <a:cs typeface="Calibri"/>
              </a:rPr>
              <a:t>tour</a:t>
            </a:r>
            <a:r>
              <a:rPr lang="nb-NO" sz="1400" spc="-5">
                <a:latin typeface="Calibri"/>
                <a:cs typeface="Calibri"/>
              </a:rPr>
              <a:t>.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Denne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summen</a:t>
            </a:r>
            <a:r>
              <a:rPr lang="nb-NO" sz="1400" spc="2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er</a:t>
            </a:r>
            <a:r>
              <a:rPr lang="nb-NO" sz="1400" spc="-5">
                <a:latin typeface="Calibri"/>
                <a:cs typeface="Calibri"/>
              </a:rPr>
              <a:t> for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liten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til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at</a:t>
            </a:r>
            <a:r>
              <a:rPr lang="nb-NO" sz="1400" spc="-5">
                <a:latin typeface="Calibri"/>
                <a:cs typeface="Calibri"/>
              </a:rPr>
              <a:t> det </a:t>
            </a:r>
            <a:r>
              <a:rPr lang="nb-NO" sz="1400" spc="-26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er </a:t>
            </a:r>
            <a:r>
              <a:rPr lang="nb-NO" sz="1400" spc="-5">
                <a:latin typeface="Calibri"/>
                <a:cs typeface="Calibri"/>
              </a:rPr>
              <a:t>noe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poeng </a:t>
            </a:r>
            <a:r>
              <a:rPr lang="nb-NO" sz="1400">
                <a:latin typeface="Calibri"/>
                <a:cs typeface="Calibri"/>
              </a:rPr>
              <a:t>å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fordeles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videre til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arrangørklubbene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på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touren</a:t>
            </a:r>
            <a:r>
              <a:rPr lang="nb-NO" sz="1400" spc="-5">
                <a:latin typeface="Calibri"/>
                <a:cs typeface="Calibri"/>
              </a:rPr>
              <a:t>,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men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kanskje</a:t>
            </a:r>
            <a:r>
              <a:rPr lang="nb-NO" sz="1400">
                <a:latin typeface="Calibri"/>
                <a:cs typeface="Calibri"/>
              </a:rPr>
              <a:t> de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10">
                <a:latin typeface="Calibri"/>
                <a:cs typeface="Calibri"/>
              </a:rPr>
              <a:t>kan</a:t>
            </a:r>
            <a:r>
              <a:rPr lang="nb-NO" sz="1400" spc="1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brukes</a:t>
            </a:r>
            <a:r>
              <a:rPr lang="nb-NO" sz="1400">
                <a:latin typeface="Calibri"/>
                <a:cs typeface="Calibri"/>
              </a:rPr>
              <a:t> til 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noe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fornuftig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året</a:t>
            </a:r>
            <a:r>
              <a:rPr lang="nb-NO" sz="1400">
                <a:latin typeface="Calibri"/>
                <a:cs typeface="Calibri"/>
              </a:rPr>
              <a:t> etter.</a:t>
            </a:r>
            <a:r>
              <a:rPr lang="nb-NO" sz="1400" spc="270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F.eks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til</a:t>
            </a:r>
            <a:r>
              <a:rPr lang="nb-NO" sz="1400">
                <a:latin typeface="Calibri"/>
                <a:cs typeface="Calibri"/>
              </a:rPr>
              <a:t> leie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av lokaler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som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en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avsluttning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på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touren</a:t>
            </a:r>
            <a:r>
              <a:rPr lang="nb-NO" sz="1400" spc="-5">
                <a:latin typeface="Calibri"/>
                <a:cs typeface="Calibri"/>
              </a:rPr>
              <a:t>.</a:t>
            </a:r>
            <a:endParaRPr lang="nb-NO" sz="1400">
              <a:latin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350"/>
              </a:spcBef>
              <a:buNone/>
            </a:pPr>
            <a:endParaRPr lang="nb-NO" sz="1400">
              <a:latin typeface="Calibri"/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287" y="427809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762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389" y="427809"/>
            <a:ext cx="8946553" cy="4351338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00000"/>
              </a:lnSpc>
              <a:spcBef>
                <a:spcPts val="350"/>
              </a:spcBef>
              <a:buNone/>
            </a:pPr>
            <a:r>
              <a:rPr lang="nb-NO" sz="4800" b="1" spc="-5">
                <a:latin typeface="Calibri"/>
                <a:cs typeface="Calibri"/>
              </a:rPr>
              <a:t>«Amatør»</a:t>
            </a:r>
            <a:r>
              <a:rPr lang="nb-NO" sz="4800" b="1" spc="-20">
                <a:latin typeface="Calibri"/>
                <a:cs typeface="Calibri"/>
              </a:rPr>
              <a:t> </a:t>
            </a:r>
            <a:r>
              <a:rPr lang="nb-NO" sz="4800" b="1" spc="-5" err="1">
                <a:latin typeface="Calibri"/>
                <a:cs typeface="Calibri"/>
              </a:rPr>
              <a:t>tour</a:t>
            </a:r>
            <a:endParaRPr lang="nb-NO" sz="4800">
              <a:latin typeface="Calibri"/>
              <a:cs typeface="Calibri"/>
            </a:endParaRPr>
          </a:p>
          <a:p>
            <a:pPr marL="0" marR="5080" indent="0">
              <a:lnSpc>
                <a:spcPct val="117000"/>
              </a:lnSpc>
              <a:spcBef>
                <a:spcPts val="10"/>
              </a:spcBef>
              <a:buNone/>
            </a:pP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tourene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ikke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får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«pro» </a:t>
            </a:r>
            <a:r>
              <a:rPr lang="nb-NO" sz="4800" spc="-5">
                <a:latin typeface="Calibri"/>
                <a:cs typeface="Calibri"/>
              </a:rPr>
              <a:t>status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så gjennomføres </a:t>
            </a:r>
            <a:r>
              <a:rPr lang="nb-NO" sz="4800" spc="-5" err="1">
                <a:latin typeface="Calibri"/>
                <a:cs typeface="Calibri"/>
              </a:rPr>
              <a:t>touren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samme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måte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som </a:t>
            </a:r>
            <a:r>
              <a:rPr lang="nb-NO" sz="4800" spc="-5" err="1">
                <a:latin typeface="Calibri"/>
                <a:cs typeface="Calibri"/>
              </a:rPr>
              <a:t>tidligere.Om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 </a:t>
            </a:r>
            <a:r>
              <a:rPr lang="nb-NO" sz="4800" spc="-5">
                <a:latin typeface="Calibri"/>
                <a:cs typeface="Calibri"/>
              </a:rPr>
              <a:t>lurt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 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også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kreve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lisens for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disse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 </a:t>
            </a:r>
            <a:r>
              <a:rPr lang="nb-NO" sz="4800" spc="-5">
                <a:latin typeface="Calibri"/>
                <a:cs typeface="Calibri"/>
              </a:rPr>
              <a:t>noe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usikkert. Hvis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ja,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skal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ha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samme</a:t>
            </a:r>
            <a:r>
              <a:rPr lang="nb-NO" sz="4800" spc="2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avgift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eller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skal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>
                <a:latin typeface="Calibri"/>
                <a:cs typeface="Calibri"/>
              </a:rPr>
              <a:t> ha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billigere </a:t>
            </a:r>
            <a:r>
              <a:rPr lang="nb-NO" sz="4800">
                <a:latin typeface="Calibri"/>
                <a:cs typeface="Calibri"/>
              </a:rPr>
              <a:t> variant,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f.eks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100kr?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Disse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tourene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uansett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ment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5">
                <a:latin typeface="Calibri"/>
                <a:cs typeface="Calibri"/>
              </a:rPr>
              <a:t> være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rekrutteringsvennlige, så</a:t>
            </a:r>
            <a:r>
              <a:rPr lang="nb-NO" sz="4800">
                <a:latin typeface="Calibri"/>
                <a:cs typeface="Calibri"/>
              </a:rPr>
              <a:t> 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 tvinge</a:t>
            </a:r>
            <a:r>
              <a:rPr lang="nb-NO" sz="4800" spc="-5">
                <a:latin typeface="Calibri"/>
                <a:cs typeface="Calibri"/>
              </a:rPr>
              <a:t> de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ekstra </a:t>
            </a:r>
            <a:r>
              <a:rPr lang="nb-NO" sz="4800" spc="-26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avgift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kan 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være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 </a:t>
            </a:r>
            <a:r>
              <a:rPr lang="nb-NO" sz="4800" spc="-5">
                <a:latin typeface="Calibri"/>
                <a:cs typeface="Calibri"/>
              </a:rPr>
              <a:t>del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motstand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mot.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kan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også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være</a:t>
            </a:r>
            <a:r>
              <a:rPr lang="nb-NO" sz="4800" spc="-5">
                <a:latin typeface="Calibri"/>
                <a:cs typeface="Calibri"/>
              </a:rPr>
              <a:t> slik </a:t>
            </a:r>
            <a:r>
              <a:rPr lang="nb-NO" sz="4800">
                <a:latin typeface="Calibri"/>
                <a:cs typeface="Calibri"/>
              </a:rPr>
              <a:t>at</a:t>
            </a:r>
            <a:r>
              <a:rPr lang="nb-NO" sz="4800" spc="-5">
                <a:latin typeface="Calibri"/>
                <a:cs typeface="Calibri"/>
              </a:rPr>
              <a:t> noen</a:t>
            </a:r>
            <a:r>
              <a:rPr lang="nb-NO" sz="4800">
                <a:latin typeface="Calibri"/>
                <a:cs typeface="Calibri"/>
              </a:rPr>
              <a:t> av </a:t>
            </a:r>
            <a:r>
              <a:rPr lang="nb-NO" sz="4800" spc="-5" err="1">
                <a:latin typeface="Calibri"/>
                <a:cs typeface="Calibri"/>
              </a:rPr>
              <a:t>tourene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blir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arrangert </a:t>
            </a:r>
            <a:r>
              <a:rPr lang="nb-NO" sz="4800">
                <a:latin typeface="Calibri"/>
                <a:cs typeface="Calibri"/>
              </a:rPr>
              <a:t>av 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private/firmaer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ikke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klubbene. </a:t>
            </a:r>
            <a:r>
              <a:rPr lang="nb-NO" sz="4800">
                <a:latin typeface="Calibri"/>
                <a:cs typeface="Calibri"/>
              </a:rPr>
              <a:t>Kan man da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kreve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lisens?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diskusjon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rundt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dette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-5">
                <a:latin typeface="Calibri"/>
                <a:cs typeface="Calibri"/>
              </a:rPr>
              <a:t> klubbledermøtet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er</a:t>
            </a:r>
            <a:r>
              <a:rPr lang="nb-NO" sz="4800" spc="-5">
                <a:latin typeface="Calibri"/>
                <a:cs typeface="Calibri"/>
              </a:rPr>
              <a:t> nok </a:t>
            </a:r>
            <a:r>
              <a:rPr lang="nb-NO" sz="4800">
                <a:latin typeface="Calibri"/>
                <a:cs typeface="Calibri"/>
              </a:rPr>
              <a:t> lurt.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nb-NO" sz="5400">
              <a:latin typeface="Calibri"/>
              <a:cs typeface="Calibri"/>
            </a:endParaRPr>
          </a:p>
          <a:p>
            <a:pPr marL="0" marR="125095" indent="0">
              <a:lnSpc>
                <a:spcPct val="117500"/>
              </a:lnSpc>
              <a:spcBef>
                <a:spcPts val="5"/>
              </a:spcBef>
              <a:buNone/>
            </a:pPr>
            <a:r>
              <a:rPr lang="nb-NO" sz="4800">
                <a:latin typeface="Calibri"/>
                <a:cs typeface="Calibri"/>
              </a:rPr>
              <a:t>Men la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oss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si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at </a:t>
            </a:r>
            <a:r>
              <a:rPr lang="nb-NO" sz="4800" spc="-5">
                <a:latin typeface="Calibri"/>
                <a:cs typeface="Calibri"/>
              </a:rPr>
              <a:t>man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går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for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en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</a:t>
            </a:r>
            <a:r>
              <a:rPr lang="nb-NO" sz="4800">
                <a:latin typeface="Calibri"/>
                <a:cs typeface="Calibri"/>
              </a:rPr>
              <a:t> lisens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100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amatør </a:t>
            </a:r>
            <a:r>
              <a:rPr lang="nb-NO" sz="4800" spc="-5" err="1">
                <a:latin typeface="Calibri"/>
                <a:cs typeface="Calibri"/>
              </a:rPr>
              <a:t>tourene</a:t>
            </a:r>
            <a:r>
              <a:rPr lang="nb-NO" sz="4800" spc="-5">
                <a:latin typeface="Calibri"/>
                <a:cs typeface="Calibri"/>
              </a:rPr>
              <a:t>.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arrangeres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4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slike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 err="1">
                <a:latin typeface="Calibri"/>
                <a:cs typeface="Calibri"/>
              </a:rPr>
              <a:t>tourer</a:t>
            </a:r>
            <a:r>
              <a:rPr lang="nb-NO" sz="4800" spc="-5">
                <a:latin typeface="Calibri"/>
                <a:cs typeface="Calibri"/>
              </a:rPr>
              <a:t> og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 </a:t>
            </a:r>
            <a:r>
              <a:rPr lang="nb-NO" sz="4800" spc="-26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deltar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120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 </a:t>
            </a:r>
            <a:r>
              <a:rPr lang="nb-NO" sz="4800">
                <a:latin typeface="Calibri"/>
                <a:cs typeface="Calibri"/>
              </a:rPr>
              <a:t>på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hver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slik </a:t>
            </a:r>
            <a:r>
              <a:rPr lang="nb-NO" sz="4800" spc="-5" err="1">
                <a:latin typeface="Calibri"/>
                <a:cs typeface="Calibri"/>
              </a:rPr>
              <a:t>tour</a:t>
            </a:r>
            <a:r>
              <a:rPr lang="nb-NO" sz="4800" spc="-5">
                <a:latin typeface="Calibri"/>
                <a:cs typeface="Calibri"/>
              </a:rPr>
              <a:t>.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Dette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vil gi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inntekt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på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48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000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kr.</a:t>
            </a:r>
            <a:endParaRPr lang="nb-NO" sz="4800">
              <a:latin typeface="Calibri"/>
              <a:cs typeface="Calibri"/>
            </a:endParaRPr>
          </a:p>
          <a:p>
            <a:pPr marL="0" marR="41275" indent="0">
              <a:lnSpc>
                <a:spcPct val="116700"/>
              </a:lnSpc>
              <a:buNone/>
            </a:pPr>
            <a:r>
              <a:rPr lang="nb-NO" sz="4800">
                <a:latin typeface="Calibri"/>
                <a:cs typeface="Calibri"/>
              </a:rPr>
              <a:t>Hvordan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skal </a:t>
            </a:r>
            <a:r>
              <a:rPr lang="nb-NO" sz="4800">
                <a:latin typeface="Calibri"/>
                <a:cs typeface="Calibri"/>
              </a:rPr>
              <a:t>da</a:t>
            </a:r>
            <a:r>
              <a:rPr lang="nb-NO" sz="4800" spc="-5">
                <a:latin typeface="Calibri"/>
                <a:cs typeface="Calibri"/>
              </a:rPr>
              <a:t> denne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inntekten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fordeles?</a:t>
            </a:r>
            <a:r>
              <a:rPr lang="nb-NO" sz="4800" spc="2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Her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det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viktig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å</a:t>
            </a:r>
            <a:r>
              <a:rPr lang="nb-NO" sz="4800" spc="-5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tenke på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10">
                <a:latin typeface="Calibri"/>
                <a:cs typeface="Calibri"/>
              </a:rPr>
              <a:t>at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spillere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og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arrangørklubber</a:t>
            </a:r>
            <a:r>
              <a:rPr lang="nb-NO" sz="4800" spc="1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føler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at</a:t>
            </a:r>
            <a:r>
              <a:rPr lang="nb-NO" sz="4800">
                <a:latin typeface="Calibri"/>
                <a:cs typeface="Calibri"/>
              </a:rPr>
              <a:t> de </a:t>
            </a:r>
            <a:r>
              <a:rPr lang="nb-NO" sz="4800" spc="-26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får</a:t>
            </a:r>
            <a:r>
              <a:rPr lang="nb-NO" sz="4800" spc="-5">
                <a:latin typeface="Calibri"/>
                <a:cs typeface="Calibri"/>
              </a:rPr>
              <a:t> noe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igjen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for </a:t>
            </a:r>
            <a:r>
              <a:rPr lang="nb-NO" sz="4800">
                <a:latin typeface="Calibri"/>
                <a:cs typeface="Calibri"/>
              </a:rPr>
              <a:t>å </a:t>
            </a:r>
            <a:r>
              <a:rPr lang="nb-NO" sz="4800" spc="-5">
                <a:latin typeface="Calibri"/>
                <a:cs typeface="Calibri"/>
              </a:rPr>
              <a:t>være</a:t>
            </a:r>
            <a:r>
              <a:rPr lang="nb-NO" sz="4800" spc="-2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med på</a:t>
            </a:r>
            <a:r>
              <a:rPr lang="nb-NO" sz="4800" spc="-10">
                <a:latin typeface="Calibri"/>
                <a:cs typeface="Calibri"/>
              </a:rPr>
              <a:t> </a:t>
            </a:r>
            <a:r>
              <a:rPr lang="nb-NO" sz="4800">
                <a:latin typeface="Calibri"/>
                <a:cs typeface="Calibri"/>
              </a:rPr>
              <a:t>dette.</a:t>
            </a:r>
            <a:r>
              <a:rPr lang="nb-NO" sz="4800" spc="1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Et eksempel</a:t>
            </a:r>
            <a:r>
              <a:rPr lang="nb-NO" sz="4800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kan</a:t>
            </a:r>
            <a:r>
              <a:rPr lang="nb-NO" sz="4800" spc="5">
                <a:latin typeface="Calibri"/>
                <a:cs typeface="Calibri"/>
              </a:rPr>
              <a:t> </a:t>
            </a:r>
            <a:r>
              <a:rPr lang="nb-NO" sz="4800" spc="-5">
                <a:latin typeface="Calibri"/>
                <a:cs typeface="Calibri"/>
              </a:rPr>
              <a:t>være </a:t>
            </a:r>
          </a:p>
          <a:p>
            <a:pPr marL="0" marR="41275" indent="0">
              <a:lnSpc>
                <a:spcPct val="116700"/>
              </a:lnSpc>
              <a:buNone/>
            </a:pPr>
            <a:endParaRPr lang="nb-NO" sz="4800" spc="-5">
              <a:latin typeface="Calibri"/>
              <a:cs typeface="Calibri"/>
            </a:endParaRPr>
          </a:p>
          <a:p>
            <a:pPr marL="0" marR="41275" indent="0">
              <a:lnSpc>
                <a:spcPct val="116700"/>
              </a:lnSpc>
              <a:buNone/>
            </a:pPr>
            <a:endParaRPr lang="nb-NO" sz="4800">
              <a:latin typeface="Calibri"/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287" y="427809"/>
            <a:ext cx="1988505" cy="1818754"/>
          </a:xfrm>
          <a:prstGeom prst="rect">
            <a:avLst/>
          </a:prstGeom>
        </p:spPr>
      </p:pic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8F5BC310-570D-4640-825B-D06F9FED16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854491"/>
              </p:ext>
            </p:extLst>
          </p:nvPr>
        </p:nvGraphicFramePr>
        <p:xfrm>
          <a:off x="541628" y="4904405"/>
          <a:ext cx="7332865" cy="937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2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80">
                <a:tc>
                  <a:txBody>
                    <a:bodyPr/>
                    <a:lstStyle/>
                    <a:p>
                      <a:pPr marL="31750">
                        <a:lnSpc>
                          <a:spcPts val="1140"/>
                        </a:lnSpc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200" spc="-4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35F8F"/>
                    </a:solidFill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ts val="1140"/>
                        </a:lnSpc>
                        <a:tabLst>
                          <a:tab pos="672465" algn="l"/>
                        </a:tabLst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200" spc="28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9600	kr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til</a:t>
                      </a:r>
                      <a:r>
                        <a:rPr sz="1200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seksjon</a:t>
                      </a:r>
                      <a:r>
                        <a:rPr sz="1200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diskgolf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35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344">
                <a:tc>
                  <a:txBody>
                    <a:bodyPr/>
                    <a:lstStyle/>
                    <a:p>
                      <a:pPr marL="31750">
                        <a:lnSpc>
                          <a:spcPts val="1380"/>
                        </a:lnSpc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r>
                        <a:rPr sz="1200" spc="-4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35F8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380"/>
                        </a:lnSpc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200" spc="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19200</a:t>
                      </a:r>
                      <a:r>
                        <a:rPr sz="1200" spc="28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kr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fordeles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på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tourer.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Hver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tour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får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altså</a:t>
                      </a:r>
                      <a:r>
                        <a:rPr sz="1200" spc="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4800 kr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ekstra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til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sammenlagtpremier.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35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844">
                <a:tc>
                  <a:txBody>
                    <a:bodyPr/>
                    <a:lstStyle/>
                    <a:p>
                      <a:pPr marL="31750">
                        <a:lnSpc>
                          <a:spcPts val="1380"/>
                        </a:lnSpc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40</a:t>
                      </a:r>
                      <a:r>
                        <a:rPr sz="1200" spc="-4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35F8F"/>
                    </a:solidFill>
                  </a:tcPr>
                </a:tc>
                <a:tc>
                  <a:txBody>
                    <a:bodyPr/>
                    <a:lstStyle/>
                    <a:p>
                      <a:pPr marR="36830" algn="r">
                        <a:lnSpc>
                          <a:spcPts val="1380"/>
                        </a:lnSpc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=</a:t>
                      </a:r>
                      <a:r>
                        <a:rPr sz="1200" spc="1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19200</a:t>
                      </a:r>
                      <a:r>
                        <a:rPr sz="1200" spc="28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kr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går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tilbake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til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tour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arrangørerene.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Dvs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4800</a:t>
                      </a:r>
                      <a:r>
                        <a:rPr sz="1200" spc="1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kr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til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hver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tour.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Denne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summen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er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liten</a:t>
                      </a:r>
                      <a:r>
                        <a:rPr sz="1200" spc="2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til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35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8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35F8F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345"/>
                        </a:lnSpc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det er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noe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poeng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å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fordeles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videre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til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arrangørklubbene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på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touren,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men</a:t>
                      </a:r>
                      <a:r>
                        <a:rPr sz="1200" spc="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kanskje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kan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brukes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035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0853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11" y="307376"/>
            <a:ext cx="8946553" cy="43513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nb-NO" sz="3600" spc="-5">
                <a:latin typeface="Calibri"/>
                <a:cs typeface="Calibri"/>
              </a:rPr>
              <a:t>For</a:t>
            </a:r>
            <a:r>
              <a:rPr lang="nb-NO" sz="3600" spc="-15">
                <a:latin typeface="Calibri"/>
                <a:cs typeface="Calibri"/>
              </a:rPr>
              <a:t> </a:t>
            </a:r>
            <a:r>
              <a:rPr lang="nb-NO" sz="3600" spc="-5">
                <a:latin typeface="Calibri"/>
                <a:cs typeface="Calibri"/>
              </a:rPr>
              <a:t>å</a:t>
            </a:r>
            <a:r>
              <a:rPr lang="nb-NO" sz="3600" spc="-15">
                <a:latin typeface="Calibri"/>
                <a:cs typeface="Calibri"/>
              </a:rPr>
              <a:t> </a:t>
            </a:r>
            <a:r>
              <a:rPr lang="nb-NO" sz="3600" spc="-5">
                <a:latin typeface="Calibri"/>
                <a:cs typeface="Calibri"/>
              </a:rPr>
              <a:t>summere</a:t>
            </a:r>
            <a:r>
              <a:rPr lang="nb-NO" sz="3600" spc="-10">
                <a:latin typeface="Calibri"/>
                <a:cs typeface="Calibri"/>
              </a:rPr>
              <a:t> opp</a:t>
            </a:r>
            <a:r>
              <a:rPr lang="nb-NO" sz="3600" spc="-5">
                <a:latin typeface="Calibri"/>
                <a:cs typeface="Calibri"/>
              </a:rPr>
              <a:t>:</a:t>
            </a:r>
            <a:endParaRPr lang="nb-NO" sz="3600">
              <a:latin typeface="Calibri"/>
              <a:cs typeface="Calibri"/>
            </a:endParaRPr>
          </a:p>
          <a:p>
            <a:pPr marL="29209">
              <a:lnSpc>
                <a:spcPct val="100000"/>
              </a:lnSpc>
              <a:spcBef>
                <a:spcPts val="1155"/>
              </a:spcBef>
            </a:pPr>
            <a:r>
              <a:rPr lang="nb-NO" sz="1800" spc="-5">
                <a:latin typeface="Calibri"/>
                <a:cs typeface="Calibri"/>
              </a:rPr>
              <a:t>Hvis</a:t>
            </a:r>
            <a:r>
              <a:rPr lang="nb-NO" sz="1800">
                <a:latin typeface="Calibri"/>
                <a:cs typeface="Calibri"/>
              </a:rPr>
              <a:t> man</a:t>
            </a:r>
            <a:r>
              <a:rPr lang="nb-NO" sz="1800" spc="1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velger</a:t>
            </a:r>
            <a:r>
              <a:rPr lang="nb-NO" sz="1800" spc="-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å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gå</a:t>
            </a:r>
            <a:r>
              <a:rPr lang="nb-NO" sz="1800" spc="-5">
                <a:latin typeface="Calibri"/>
                <a:cs typeface="Calibri"/>
              </a:rPr>
              <a:t> for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en</a:t>
            </a:r>
            <a:r>
              <a:rPr lang="nb-NO" sz="1800" spc="1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slik</a:t>
            </a:r>
            <a:r>
              <a:rPr lang="nb-NO" sz="180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løsning.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Hva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innebærer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dette </a:t>
            </a:r>
            <a:r>
              <a:rPr lang="nb-NO" sz="1800" spc="-5">
                <a:latin typeface="Calibri"/>
                <a:cs typeface="Calibri"/>
              </a:rPr>
              <a:t>for</a:t>
            </a:r>
            <a:r>
              <a:rPr lang="nb-NO" sz="180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klubber/arrangører?</a:t>
            </a:r>
            <a:br>
              <a:rPr lang="nb-NO" sz="1800" spc="-5">
                <a:latin typeface="Calibri"/>
                <a:cs typeface="Calibri"/>
              </a:rPr>
            </a:br>
            <a:endParaRPr lang="nb-NO" sz="1800">
              <a:latin typeface="Calibri"/>
              <a:cs typeface="Calibri"/>
            </a:endParaRPr>
          </a:p>
          <a:p>
            <a:pPr marL="486409" marR="5080" indent="-228600">
              <a:lnSpc>
                <a:spcPct val="116700"/>
              </a:lnSpc>
              <a:spcBef>
                <a:spcPts val="85"/>
              </a:spcBef>
              <a:buFont typeface="Symbol"/>
              <a:buChar char=""/>
              <a:tabLst>
                <a:tab pos="486409" algn="l"/>
                <a:tab pos="487045" algn="l"/>
              </a:tabLst>
            </a:pPr>
            <a:r>
              <a:rPr lang="nb-NO" sz="1800">
                <a:latin typeface="Calibri"/>
                <a:cs typeface="Calibri"/>
              </a:rPr>
              <a:t>Bedre</a:t>
            </a:r>
            <a:r>
              <a:rPr lang="nb-NO" sz="1800" spc="-5">
                <a:latin typeface="Calibri"/>
                <a:cs typeface="Calibri"/>
              </a:rPr>
              <a:t> premieutbetalinger.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Som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igjen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kan</a:t>
            </a:r>
            <a:r>
              <a:rPr lang="nb-NO" sz="1800">
                <a:latin typeface="Calibri"/>
                <a:cs typeface="Calibri"/>
              </a:rPr>
              <a:t> gjøre </a:t>
            </a:r>
            <a:r>
              <a:rPr lang="nb-NO" sz="1800" spc="-5">
                <a:latin typeface="Calibri"/>
                <a:cs typeface="Calibri"/>
              </a:rPr>
              <a:t>det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mer </a:t>
            </a:r>
            <a:r>
              <a:rPr lang="nb-NO" sz="1800" spc="-5">
                <a:latin typeface="Calibri"/>
                <a:cs typeface="Calibri"/>
              </a:rPr>
              <a:t>attraktivt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for</a:t>
            </a:r>
            <a:r>
              <a:rPr lang="nb-NO" sz="1800">
                <a:latin typeface="Calibri"/>
                <a:cs typeface="Calibri"/>
              </a:rPr>
              <a:t> flere</a:t>
            </a:r>
            <a:r>
              <a:rPr lang="nb-NO" sz="1800" spc="-1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av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de </a:t>
            </a:r>
            <a:r>
              <a:rPr lang="nb-NO" sz="1800" spc="-5">
                <a:latin typeface="Calibri"/>
                <a:cs typeface="Calibri"/>
              </a:rPr>
              <a:t>beste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spillene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til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å</a:t>
            </a:r>
            <a:r>
              <a:rPr lang="nb-NO" sz="1800" spc="-5">
                <a:latin typeface="Calibri"/>
                <a:cs typeface="Calibri"/>
              </a:rPr>
              <a:t> være </a:t>
            </a:r>
            <a:r>
              <a:rPr lang="nb-NO" sz="1800" spc="-254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med på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flere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konkurranser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på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 err="1">
                <a:latin typeface="Calibri"/>
                <a:cs typeface="Calibri"/>
              </a:rPr>
              <a:t>touren</a:t>
            </a:r>
            <a:r>
              <a:rPr lang="nb-NO" sz="1800" spc="-5">
                <a:latin typeface="Calibri"/>
                <a:cs typeface="Calibri"/>
              </a:rPr>
              <a:t>/Norgescupen. Noe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som</a:t>
            </a:r>
            <a:r>
              <a:rPr lang="nb-NO" sz="180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igjen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gjør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det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er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mer</a:t>
            </a:r>
            <a:r>
              <a:rPr lang="nb-NO" sz="1800" spc="-5">
                <a:latin typeface="Calibri"/>
                <a:cs typeface="Calibri"/>
              </a:rPr>
              <a:t> stas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å </a:t>
            </a:r>
            <a:r>
              <a:rPr lang="nb-NO" sz="1800" spc="-5">
                <a:latin typeface="Calibri"/>
                <a:cs typeface="Calibri"/>
              </a:rPr>
              <a:t>arrangere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når 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man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vet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10">
                <a:latin typeface="Calibri"/>
                <a:cs typeface="Calibri"/>
              </a:rPr>
              <a:t>at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de </a:t>
            </a:r>
            <a:r>
              <a:rPr lang="nb-NO" sz="1800">
                <a:latin typeface="Calibri"/>
                <a:cs typeface="Calibri"/>
              </a:rPr>
              <a:t>beste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vil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delta.</a:t>
            </a:r>
            <a:br>
              <a:rPr lang="nb-NO" sz="1800" spc="-5">
                <a:latin typeface="Calibri"/>
                <a:cs typeface="Calibri"/>
              </a:rPr>
            </a:br>
            <a:endParaRPr lang="nb-NO" sz="1800">
              <a:latin typeface="Calibri"/>
              <a:cs typeface="Calibri"/>
            </a:endParaRPr>
          </a:p>
          <a:p>
            <a:pPr marL="486409" marR="104775" indent="-228600">
              <a:lnSpc>
                <a:spcPct val="116700"/>
              </a:lnSpc>
              <a:spcBef>
                <a:spcPts val="70"/>
              </a:spcBef>
              <a:buFont typeface="Symbol"/>
              <a:buChar char=""/>
              <a:tabLst>
                <a:tab pos="486409" algn="l"/>
                <a:tab pos="487045" algn="l"/>
              </a:tabLst>
            </a:pPr>
            <a:r>
              <a:rPr lang="nb-NO" sz="1800">
                <a:latin typeface="Calibri"/>
                <a:cs typeface="Calibri"/>
              </a:rPr>
              <a:t>Å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være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TD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på</a:t>
            </a:r>
            <a:r>
              <a:rPr lang="nb-NO" sz="180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en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Norgescup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kan være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en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krevende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og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hektisk</a:t>
            </a:r>
            <a:r>
              <a:rPr lang="nb-NO" sz="1800" spc="-5">
                <a:latin typeface="Calibri"/>
                <a:cs typeface="Calibri"/>
              </a:rPr>
              <a:t> jobb. </a:t>
            </a:r>
            <a:r>
              <a:rPr lang="nb-NO" sz="1800">
                <a:latin typeface="Calibri"/>
                <a:cs typeface="Calibri"/>
              </a:rPr>
              <a:t>Å</a:t>
            </a:r>
            <a:r>
              <a:rPr lang="nb-NO" sz="1800" spc="-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få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fritak for mange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av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disse 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oppgavene,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vil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nok mange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arrangører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sette</a:t>
            </a:r>
            <a:r>
              <a:rPr lang="nb-NO" sz="1800">
                <a:latin typeface="Calibri"/>
                <a:cs typeface="Calibri"/>
              </a:rPr>
              <a:t> priser</a:t>
            </a:r>
            <a:r>
              <a:rPr lang="nb-NO" sz="1800" spc="-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på.</a:t>
            </a:r>
            <a:r>
              <a:rPr lang="nb-NO" sz="1800" spc="3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Å</a:t>
            </a:r>
            <a:r>
              <a:rPr lang="nb-NO" sz="1800" spc="-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få </a:t>
            </a:r>
            <a:r>
              <a:rPr lang="nb-NO" sz="1800" spc="-5">
                <a:latin typeface="Calibri"/>
                <a:cs typeface="Calibri"/>
              </a:rPr>
              <a:t>en</a:t>
            </a:r>
            <a:r>
              <a:rPr lang="nb-NO" sz="1800">
                <a:latin typeface="Calibri"/>
                <a:cs typeface="Calibri"/>
              </a:rPr>
              <a:t> fast</a:t>
            </a:r>
            <a:r>
              <a:rPr lang="nb-NO" sz="1800" spc="-5">
                <a:latin typeface="Calibri"/>
                <a:cs typeface="Calibri"/>
              </a:rPr>
              <a:t> person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til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å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jobbe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med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dette</a:t>
            </a:r>
            <a:r>
              <a:rPr lang="nb-NO" sz="1800" spc="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kan </a:t>
            </a:r>
            <a:r>
              <a:rPr lang="nb-NO" sz="1800" spc="-10">
                <a:latin typeface="Calibri"/>
                <a:cs typeface="Calibri"/>
              </a:rPr>
              <a:t>nok </a:t>
            </a:r>
            <a:r>
              <a:rPr lang="nb-NO" sz="1800" spc="-254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også</a:t>
            </a:r>
            <a:r>
              <a:rPr lang="nb-NO" sz="1800">
                <a:latin typeface="Calibri"/>
                <a:cs typeface="Calibri"/>
              </a:rPr>
              <a:t> gjøre</a:t>
            </a:r>
            <a:r>
              <a:rPr lang="nb-NO" sz="1800" spc="-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til </a:t>
            </a:r>
            <a:r>
              <a:rPr lang="nb-NO" sz="1800" spc="-10">
                <a:latin typeface="Calibri"/>
                <a:cs typeface="Calibri"/>
              </a:rPr>
              <a:t>at</a:t>
            </a:r>
            <a:r>
              <a:rPr lang="nb-NO" sz="1800" spc="-5">
                <a:latin typeface="Calibri"/>
                <a:cs typeface="Calibri"/>
              </a:rPr>
              <a:t> det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blir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enklere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å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få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flere</a:t>
            </a:r>
            <a:r>
              <a:rPr lang="nb-NO" sz="1800" spc="5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søkere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til</a:t>
            </a:r>
            <a:r>
              <a:rPr lang="nb-NO" sz="1800">
                <a:latin typeface="Calibri"/>
                <a:cs typeface="Calibri"/>
              </a:rPr>
              <a:t> NC</a:t>
            </a:r>
            <a:r>
              <a:rPr lang="nb-NO" sz="1800" spc="-5">
                <a:latin typeface="Calibri"/>
                <a:cs typeface="Calibri"/>
              </a:rPr>
              <a:t> </a:t>
            </a:r>
            <a:r>
              <a:rPr lang="nb-NO" sz="1800">
                <a:latin typeface="Calibri"/>
                <a:cs typeface="Calibri"/>
              </a:rPr>
              <a:t>i</a:t>
            </a:r>
            <a:r>
              <a:rPr lang="nb-NO" sz="1800" spc="-10">
                <a:latin typeface="Calibri"/>
                <a:cs typeface="Calibri"/>
              </a:rPr>
              <a:t> </a:t>
            </a:r>
            <a:r>
              <a:rPr lang="nb-NO" sz="1800" spc="-5">
                <a:latin typeface="Calibri"/>
                <a:cs typeface="Calibri"/>
              </a:rPr>
              <a:t>fremtiden.</a:t>
            </a:r>
            <a:endParaRPr lang="nb-NO"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409"/>
              </a:spcBef>
            </a:pPr>
            <a:r>
              <a:rPr lang="nb-NO" sz="1400" spc="-5">
                <a:latin typeface="Calibri"/>
                <a:cs typeface="Calibri"/>
              </a:rPr>
              <a:t>Hvis</a:t>
            </a:r>
            <a:r>
              <a:rPr lang="nb-NO" sz="1400">
                <a:latin typeface="Calibri"/>
                <a:cs typeface="Calibri"/>
              </a:rPr>
              <a:t> man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velger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å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gå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</a:t>
            </a:r>
            <a:r>
              <a:rPr lang="nb-NO" sz="1400" spc="-1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en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slik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løsning.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Hva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innebærer </a:t>
            </a:r>
            <a:r>
              <a:rPr lang="nb-NO" sz="1400">
                <a:latin typeface="Calibri"/>
                <a:cs typeface="Calibri"/>
              </a:rPr>
              <a:t>dette</a:t>
            </a:r>
            <a:r>
              <a:rPr lang="nb-NO" sz="1400" spc="-5">
                <a:latin typeface="Calibri"/>
                <a:cs typeface="Calibri"/>
              </a:rPr>
              <a:t> for spillerne?</a:t>
            </a:r>
            <a:endParaRPr lang="nb-NO" sz="14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116700"/>
              </a:lnSpc>
              <a:spcBef>
                <a:spcPts val="70"/>
              </a:spcBef>
              <a:buFont typeface="Symbol"/>
              <a:buChar char=""/>
              <a:tabLst>
                <a:tab pos="241300" algn="l"/>
              </a:tabLst>
            </a:pPr>
            <a:r>
              <a:rPr lang="nb-NO" sz="1400">
                <a:latin typeface="Calibri"/>
                <a:cs typeface="Calibri"/>
              </a:rPr>
              <a:t>Alle </a:t>
            </a:r>
            <a:r>
              <a:rPr lang="nb-NO" sz="1400" spc="-5">
                <a:latin typeface="Calibri"/>
                <a:cs typeface="Calibri"/>
              </a:rPr>
              <a:t>som skal delta </a:t>
            </a:r>
            <a:r>
              <a:rPr lang="nb-NO" sz="1400">
                <a:latin typeface="Calibri"/>
                <a:cs typeface="Calibri"/>
              </a:rPr>
              <a:t>på </a:t>
            </a:r>
            <a:r>
              <a:rPr lang="nb-NO" sz="1400" spc="-5">
                <a:latin typeface="Calibri"/>
                <a:cs typeface="Calibri"/>
              </a:rPr>
              <a:t>en </a:t>
            </a:r>
            <a:r>
              <a:rPr lang="nb-NO" sz="1400">
                <a:latin typeface="Calibri"/>
                <a:cs typeface="Calibri"/>
              </a:rPr>
              <a:t>lokal </a:t>
            </a:r>
            <a:r>
              <a:rPr lang="nb-NO" sz="1400" spc="-5" err="1">
                <a:latin typeface="Calibri"/>
                <a:cs typeface="Calibri"/>
              </a:rPr>
              <a:t>tour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med </a:t>
            </a:r>
            <a:r>
              <a:rPr lang="nb-NO" sz="1400" spc="-5">
                <a:latin typeface="Calibri"/>
                <a:cs typeface="Calibri"/>
              </a:rPr>
              <a:t>«pro» status </a:t>
            </a:r>
            <a:r>
              <a:rPr lang="nb-NO" sz="1400" spc="-10">
                <a:latin typeface="Calibri"/>
                <a:cs typeface="Calibri"/>
              </a:rPr>
              <a:t>må </a:t>
            </a:r>
            <a:r>
              <a:rPr lang="nb-NO" sz="1400" spc="-5">
                <a:latin typeface="Calibri"/>
                <a:cs typeface="Calibri"/>
              </a:rPr>
              <a:t>betale en spiller </a:t>
            </a:r>
            <a:r>
              <a:rPr lang="nb-NO" sz="1400">
                <a:latin typeface="Calibri"/>
                <a:cs typeface="Calibri"/>
              </a:rPr>
              <a:t>lisens </a:t>
            </a:r>
            <a:r>
              <a:rPr lang="nb-NO" sz="1400" spc="-5">
                <a:latin typeface="Calibri"/>
                <a:cs typeface="Calibri"/>
              </a:rPr>
              <a:t>på kr 250. </a:t>
            </a:r>
            <a:r>
              <a:rPr lang="nb-NO" sz="1400">
                <a:latin typeface="Calibri"/>
                <a:cs typeface="Calibri"/>
              </a:rPr>
              <a:t>Er man med på </a:t>
            </a:r>
            <a:r>
              <a:rPr lang="nb-NO" sz="1400" spc="-26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5 </a:t>
            </a:r>
            <a:r>
              <a:rPr lang="nb-NO" sz="1400" spc="-5">
                <a:latin typeface="Calibri"/>
                <a:cs typeface="Calibri"/>
              </a:rPr>
              <a:t>tourkonkurranser </a:t>
            </a:r>
            <a:r>
              <a:rPr lang="nb-NO" sz="1400">
                <a:latin typeface="Calibri"/>
                <a:cs typeface="Calibri"/>
              </a:rPr>
              <a:t>i </a:t>
            </a:r>
            <a:r>
              <a:rPr lang="nb-NO" sz="1400" spc="-5">
                <a:latin typeface="Calibri"/>
                <a:cs typeface="Calibri"/>
              </a:rPr>
              <a:t>løpet </a:t>
            </a:r>
            <a:r>
              <a:rPr lang="nb-NO" sz="1400">
                <a:latin typeface="Calibri"/>
                <a:cs typeface="Calibri"/>
              </a:rPr>
              <a:t>av året, </a:t>
            </a:r>
            <a:r>
              <a:rPr lang="nb-NO" sz="1400" spc="-5">
                <a:latin typeface="Calibri"/>
                <a:cs typeface="Calibri"/>
              </a:rPr>
              <a:t>så </a:t>
            </a:r>
            <a:r>
              <a:rPr lang="nb-NO" sz="1400">
                <a:latin typeface="Calibri"/>
                <a:cs typeface="Calibri"/>
              </a:rPr>
              <a:t>vil </a:t>
            </a:r>
            <a:r>
              <a:rPr lang="nb-NO" sz="1400" spc="-5">
                <a:latin typeface="Calibri"/>
                <a:cs typeface="Calibri"/>
              </a:rPr>
              <a:t>dette koste spilleren kun </a:t>
            </a:r>
            <a:r>
              <a:rPr lang="nb-NO" sz="1400">
                <a:latin typeface="Calibri"/>
                <a:cs typeface="Calibri"/>
              </a:rPr>
              <a:t>50 </a:t>
            </a:r>
            <a:r>
              <a:rPr lang="nb-NO" sz="1400" spc="-5">
                <a:latin typeface="Calibri"/>
                <a:cs typeface="Calibri"/>
              </a:rPr>
              <a:t>kr ekstra pr konkurranse </a:t>
            </a:r>
            <a:r>
              <a:rPr lang="nb-NO" sz="1400">
                <a:latin typeface="Calibri"/>
                <a:cs typeface="Calibri"/>
              </a:rPr>
              <a:t>i </a:t>
            </a:r>
            <a:r>
              <a:rPr lang="nb-NO" sz="1400" spc="-5">
                <a:latin typeface="Calibri"/>
                <a:cs typeface="Calibri"/>
              </a:rPr>
              <a:t>forhold </a:t>
            </a:r>
            <a:r>
              <a:rPr lang="nb-NO" sz="1400">
                <a:latin typeface="Calibri"/>
                <a:cs typeface="Calibri"/>
              </a:rPr>
              <a:t>til 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tidligere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år.</a:t>
            </a:r>
            <a:r>
              <a:rPr lang="nb-NO" sz="1400" spc="-5">
                <a:latin typeface="Calibri"/>
                <a:cs typeface="Calibri"/>
              </a:rPr>
              <a:t> Denne lisensen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gjelder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også for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Norgescup/NM for</a:t>
            </a:r>
            <a:r>
              <a:rPr lang="nb-NO" sz="1400">
                <a:latin typeface="Calibri"/>
                <a:cs typeface="Calibri"/>
              </a:rPr>
              <a:t> de</a:t>
            </a:r>
            <a:r>
              <a:rPr lang="nb-NO" sz="1400" spc="-5">
                <a:latin typeface="Calibri"/>
                <a:cs typeface="Calibri"/>
              </a:rPr>
              <a:t> som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10">
                <a:latin typeface="Calibri"/>
                <a:cs typeface="Calibri"/>
              </a:rPr>
              <a:t>skal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være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med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på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denne.</a:t>
            </a:r>
            <a:endParaRPr lang="nb-NO" sz="1400"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325"/>
              </a:spcBef>
              <a:buFont typeface="Symbol"/>
              <a:buChar char=""/>
              <a:tabLst>
                <a:tab pos="241300" algn="l"/>
              </a:tabLst>
            </a:pPr>
            <a:r>
              <a:rPr lang="nb-NO" sz="1400">
                <a:latin typeface="Calibri"/>
                <a:cs typeface="Calibri"/>
              </a:rPr>
              <a:t>Man</a:t>
            </a:r>
            <a:r>
              <a:rPr lang="nb-NO" sz="1400" spc="-5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får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muligheten </a:t>
            </a:r>
            <a:r>
              <a:rPr lang="nb-NO" sz="1400">
                <a:latin typeface="Calibri"/>
                <a:cs typeface="Calibri"/>
              </a:rPr>
              <a:t>til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å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vinne</a:t>
            </a:r>
            <a:r>
              <a:rPr lang="nb-NO" sz="1400" spc="-5">
                <a:latin typeface="Calibri"/>
                <a:cs typeface="Calibri"/>
              </a:rPr>
              <a:t> frikort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til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neste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>
                <a:latin typeface="Calibri"/>
                <a:cs typeface="Calibri"/>
              </a:rPr>
              <a:t>års</a:t>
            </a:r>
            <a:r>
              <a:rPr lang="nb-NO" sz="1400" spc="-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Norgescup/NM</a:t>
            </a:r>
            <a:endParaRPr lang="nb-NO" sz="1400">
              <a:latin typeface="Calibri"/>
              <a:cs typeface="Calibri"/>
            </a:endParaRPr>
          </a:p>
          <a:p>
            <a:pPr marL="241300" indent="-228600" algn="just">
              <a:lnSpc>
                <a:spcPct val="100000"/>
              </a:lnSpc>
              <a:spcBef>
                <a:spcPts val="305"/>
              </a:spcBef>
              <a:buFont typeface="Symbol"/>
              <a:buChar char=""/>
              <a:tabLst>
                <a:tab pos="241300" algn="l"/>
              </a:tabLst>
            </a:pPr>
            <a:r>
              <a:rPr lang="nb-NO" sz="1400" spc="-5">
                <a:latin typeface="Calibri"/>
                <a:cs typeface="Calibri"/>
              </a:rPr>
              <a:t>Sammenlagt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premiene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for</a:t>
            </a:r>
            <a:r>
              <a:rPr lang="nb-NO" sz="1400" spc="1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den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10">
                <a:latin typeface="Calibri"/>
                <a:cs typeface="Calibri"/>
              </a:rPr>
              <a:t>lokale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 err="1">
                <a:latin typeface="Calibri"/>
                <a:cs typeface="Calibri"/>
              </a:rPr>
              <a:t>touren</a:t>
            </a:r>
            <a:r>
              <a:rPr lang="nb-NO" sz="1400" spc="5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og Norgescupen</a:t>
            </a:r>
            <a:r>
              <a:rPr lang="nb-NO" sz="1400">
                <a:latin typeface="Calibri"/>
                <a:cs typeface="Calibri"/>
              </a:rPr>
              <a:t> </a:t>
            </a:r>
            <a:r>
              <a:rPr lang="nb-NO" sz="1400" spc="-5">
                <a:latin typeface="Calibri"/>
                <a:cs typeface="Calibri"/>
              </a:rPr>
              <a:t>økes.</a:t>
            </a:r>
            <a:endParaRPr lang="nb-NO" sz="1400">
              <a:latin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350"/>
              </a:spcBef>
              <a:buNone/>
            </a:pPr>
            <a:endParaRPr lang="nb-NO" sz="1400">
              <a:latin typeface="Calibri"/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lassholder for innhold 2">
            <a:extLst>
              <a:ext uri="{FF2B5EF4-FFF2-40B4-BE49-F238E27FC236}">
                <a16:creationId xmlns:a16="http://schemas.microsoft.com/office/drawing/2014/main" id="{6A6BEAC8-2589-401E-B1DF-94BAC666D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287" y="427809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5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001"/>
          </a:xfrm>
        </p:spPr>
        <p:txBody>
          <a:bodyPr/>
          <a:lstStyle/>
          <a:p>
            <a:r>
              <a:rPr lang="nn-NO" sz="4400"/>
              <a:t>Saker til diskusjon i grupper 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5202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/>
              <a:t>Endre formatet til NC?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Dele opp klassane i NC og NM? Korleis skal ein i </a:t>
            </a:r>
            <a:r>
              <a:rPr lang="nn-NO" sz="280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såfall</a:t>
            </a:r>
            <a:r>
              <a:rPr lang="nn-NO" sz="2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dele inn dette? Er det nok klubber som kan og ønskjer å arrangere til at dette lar seg gjere? 1 søknad då fristen for å søke sesongen 2021 gjekk ut.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>
                <a:ea typeface="Calibri" panose="020F0502020204030204" pitchFamily="34" charset="0"/>
                <a:cs typeface="Times New Roman" panose="02020603050405020304" pitchFamily="18" charset="0"/>
              </a:rPr>
              <a:t>Kva kan ein gjere for at fleire klubber skal søke?</a:t>
            </a:r>
            <a:endParaRPr lang="nn-NO" sz="28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>
                <a:ea typeface="Calibri" panose="020F0502020204030204" pitchFamily="34" charset="0"/>
                <a:cs typeface="Times New Roman" panose="02020603050405020304" pitchFamily="18" charset="0"/>
              </a:rPr>
              <a:t>Streaming- profesjonalisering av diskgolf?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>
                <a:ea typeface="Calibri" panose="020F0502020204030204" pitchFamily="34" charset="0"/>
                <a:cs typeface="Times New Roman" panose="02020603050405020304" pitchFamily="18" charset="0"/>
              </a:rPr>
              <a:t>Skal søknadsprosessen for dei nasjonale turneringane starte 1.juni 2022- diskuter fordeler og ulemper rundt dette.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>
                <a:ea typeface="Calibri" panose="020F0502020204030204" pitchFamily="34" charset="0"/>
                <a:cs typeface="Times New Roman" panose="02020603050405020304" pitchFamily="18" charset="0"/>
              </a:rPr>
              <a:t>Finansiering- korleis kan ein få meir midlar inn i NC/NM/ </a:t>
            </a:r>
            <a:r>
              <a:rPr lang="nn-NO" sz="2800" err="1">
                <a:ea typeface="Calibri" panose="020F0502020204030204" pitchFamily="34" charset="0"/>
                <a:cs typeface="Times New Roman" panose="02020603050405020304" pitchFamily="18" charset="0"/>
              </a:rPr>
              <a:t>Pargolf</a:t>
            </a:r>
            <a:r>
              <a:rPr lang="nn-NO" sz="2800">
                <a:ea typeface="Calibri" panose="020F0502020204030204" pitchFamily="34" charset="0"/>
                <a:cs typeface="Times New Roman" panose="02020603050405020304" pitchFamily="18" charset="0"/>
              </a:rPr>
              <a:t> NM for å gjere det meir lukrativt for klubbar og spelarar?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sz="28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800">
                <a:ea typeface="Calibri" panose="020F0502020204030204" pitchFamily="34" charset="0"/>
                <a:cs typeface="Times New Roman" panose="02020603050405020304" pitchFamily="18" charset="0"/>
              </a:rPr>
              <a:t>Diskuter rundt forslaget til diskgolfkomiteen som vart sendt ut i forkant av samlinga.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sz="28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3200" b="1">
                <a:ea typeface="Calibri" panose="020F0502020204030204" pitchFamily="34" charset="0"/>
                <a:cs typeface="Times New Roman" panose="02020603050405020304" pitchFamily="18" charset="0"/>
              </a:rPr>
              <a:t>Det skal stemmast over følgjande: </a:t>
            </a:r>
          </a:p>
          <a:p>
            <a:r>
              <a:rPr lang="nn-NO" sz="3200" b="1">
                <a:ea typeface="Calibri" panose="020F0502020204030204" pitchFamily="34" charset="0"/>
                <a:cs typeface="Times New Roman" panose="02020603050405020304" pitchFamily="18" charset="0"/>
              </a:rPr>
              <a:t>    Skal ein innføre ordninga med frikort allereie frå sesongen 2022? </a:t>
            </a:r>
          </a:p>
          <a:p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189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Gruppeinndeling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B63B80-B66A-4D58-B8DF-98452A7976AD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8">
            <a:extLst>
              <a:ext uri="{FF2B5EF4-FFF2-40B4-BE49-F238E27FC236}">
                <a16:creationId xmlns:a16="http://schemas.microsoft.com/office/drawing/2014/main" id="{1AB92532-B930-4398-8E64-DB7579FFC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85" y="1690250"/>
            <a:ext cx="7461336" cy="4114240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B9D1FB9D-CFC7-4CA5-B69F-043063249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3770" y="1688926"/>
            <a:ext cx="2442705" cy="16221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4B41DC-ABAB-4044-BAEA-15B1CC3F32CF}"/>
              </a:ext>
            </a:extLst>
          </p:cNvPr>
          <p:cNvSpPr txBox="1"/>
          <p:nvPr/>
        </p:nvSpPr>
        <p:spPr>
          <a:xfrm>
            <a:off x="6352784" y="507304"/>
            <a:ext cx="491437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>
                <a:cs typeface="Segoe UI"/>
              </a:rPr>
              <a:t>Vedkommende som står øverst er gruppeleder.</a:t>
            </a:r>
            <a:r>
              <a:rPr lang="en-US">
                <a:cs typeface="Segoe UI"/>
              </a:rPr>
              <a:t>​</a:t>
            </a:r>
          </a:p>
          <a:p>
            <a:pPr>
              <a:buChar char="•"/>
            </a:pPr>
            <a:r>
              <a:rPr lang="nb-NO">
                <a:cs typeface="Arial"/>
              </a:rPr>
              <a:t>Ta notater, presentere, alle skal få snakke, holde team</a:t>
            </a:r>
          </a:p>
        </p:txBody>
      </p:sp>
    </p:spTree>
    <p:extLst>
      <p:ext uri="{BB962C8B-B14F-4D97-AF65-F5344CB8AC3E}">
        <p14:creationId xmlns:p14="http://schemas.microsoft.com/office/powerpoint/2010/main" val="7289294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94" y="1405033"/>
            <a:ext cx="10515600" cy="4552856"/>
          </a:xfrm>
        </p:spPr>
        <p:txBody>
          <a:bodyPr>
            <a:normAutofit/>
          </a:bodyPr>
          <a:lstStyle/>
          <a:p>
            <a:pPr algn="ctr"/>
            <a:br>
              <a:rPr lang="nb-NO" sz="8000" b="1">
                <a:cs typeface="Calibri Light"/>
              </a:rPr>
            </a:br>
            <a:r>
              <a:rPr lang="nb-NO" sz="8000" b="1">
                <a:cs typeface="Calibri Light"/>
              </a:rPr>
              <a:t>LUNSJ</a:t>
            </a:r>
            <a:br>
              <a:rPr lang="nb-NO" sz="8000" b="1">
                <a:cs typeface="Calibri Light"/>
              </a:rPr>
            </a:br>
            <a:br>
              <a:rPr lang="nb-NO" sz="8000" b="1">
                <a:cs typeface="Calibri Light"/>
              </a:rPr>
            </a:br>
            <a:r>
              <a:rPr lang="nb-NO" sz="2400" b="1">
                <a:cs typeface="Calibri Light" panose="020F0302020204030204"/>
              </a:rPr>
              <a:t>kl.13.00-13.50</a:t>
            </a:r>
            <a:endParaRPr lang="nb-NO" sz="8000" b="1">
              <a:cs typeface="Calibri Light" panose="020F0302020204030204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99499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bygge klubbmiljø og god treningskultur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Presentasjon Nidaros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758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742C27-365D-4B82-9383-AFE0B925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9D16B9-74B1-4BF8-A10D-574664BD3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341C3DF-0EA3-4410-BCBB-AEA4551EC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1" y="0"/>
            <a:ext cx="12164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310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lhørighet…"/>
          <p:cNvSpPr txBox="1">
            <a:spLocks noGrp="1"/>
          </p:cNvSpPr>
          <p:nvPr>
            <p:ph type="ctrTitle"/>
          </p:nvPr>
        </p:nvSpPr>
        <p:spPr>
          <a:xfrm>
            <a:off x="7566513" y="3954387"/>
            <a:ext cx="4294673" cy="206112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>
              <a:defRPr sz="8000" spc="-400">
                <a:solidFill>
                  <a:srgbClr val="FFFFFF"/>
                </a:solidFill>
              </a:defRPr>
            </a:pPr>
            <a:r>
              <a:t>Tilhørighet</a:t>
            </a:r>
          </a:p>
          <a:p>
            <a:pPr algn="ctr">
              <a:defRPr sz="8000" spc="-400">
                <a:solidFill>
                  <a:srgbClr val="FFFFFF"/>
                </a:solidFill>
              </a:defRPr>
            </a:pPr>
            <a:r>
              <a:t>&amp;</a:t>
            </a:r>
          </a:p>
          <a:p>
            <a:pPr algn="ctr">
              <a:defRPr sz="8000" spc="-400">
                <a:solidFill>
                  <a:srgbClr val="FFFFFF"/>
                </a:solidFill>
              </a:defRPr>
            </a:pPr>
            <a:r>
              <a:t>Trening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B4FD62C-9E77-44CC-831C-38C333DFC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3"/>
            <a:ext cx="12192000" cy="685689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61F09-7270-4738-9AA9-B4279E38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EC1BAC-E3C4-4E81-838E-C05D1099E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D882303-87D6-49C8-B1F3-867B47942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6"/>
            <a:ext cx="12192000" cy="685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672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E942B9-46F3-4D71-BF0B-DF91286F2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9DE549-D1EA-4652-8C55-B5F456744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845DA8F-DB12-45D4-B63E-638498A43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85"/>
            <a:ext cx="12192000" cy="679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151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AF96BA-4A78-486C-8A86-BBFE91490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B8989B-B9AE-46A6-B7E4-EF2B991B7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90525C-1162-4E06-B18F-3A19762EA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253"/>
            <a:ext cx="12192000" cy="680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193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A19DAE-EAA2-4420-9DFD-7B1EAFBC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BAE5F8-F008-4C19-B3F0-C03A391A7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5D0E020-DB76-4D46-8136-8D11F2964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42"/>
            <a:ext cx="12192000" cy="681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631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8BB05-AA33-4873-9DA8-C327578FD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D0535C-5A92-40E9-860C-A2D57D592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F7D445E-F5B6-47BB-94EE-107A14D6C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" y="0"/>
            <a:ext cx="12191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412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Gruppearbeid klubbmiljø og treningskultur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182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Gruppeinndeling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B63B80-B66A-4D58-B8DF-98452A7976AD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8">
            <a:extLst>
              <a:ext uri="{FF2B5EF4-FFF2-40B4-BE49-F238E27FC236}">
                <a16:creationId xmlns:a16="http://schemas.microsoft.com/office/drawing/2014/main" id="{1AB92532-B930-4398-8E64-DB7579FFC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85" y="1690250"/>
            <a:ext cx="7461336" cy="4114240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B9D1FB9D-CFC7-4CA5-B69F-043063249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3770" y="1688926"/>
            <a:ext cx="2442705" cy="162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71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94" y="1405033"/>
            <a:ext cx="10515600" cy="4552856"/>
          </a:xfrm>
        </p:spPr>
        <p:txBody>
          <a:bodyPr>
            <a:normAutofit/>
          </a:bodyPr>
          <a:lstStyle/>
          <a:p>
            <a:pPr algn="ctr"/>
            <a:br>
              <a:rPr lang="nb-NO" sz="8000" b="1">
                <a:cs typeface="Calibri Light"/>
              </a:rPr>
            </a:br>
            <a:r>
              <a:rPr lang="nb-NO" sz="8000" b="1">
                <a:cs typeface="Calibri Light"/>
              </a:rPr>
              <a:t>PAUSE</a:t>
            </a:r>
            <a:br>
              <a:rPr lang="nb-NO" sz="8000" b="1">
                <a:cs typeface="Calibri Light"/>
              </a:rPr>
            </a:br>
            <a:br>
              <a:rPr lang="nb-NO" sz="8000" b="1">
                <a:cs typeface="Calibri Light"/>
              </a:rPr>
            </a:br>
            <a:r>
              <a:rPr lang="nb-NO" sz="2400" b="1">
                <a:cs typeface="Calibri Light" panose="020F0302020204030204"/>
              </a:rPr>
              <a:t>kl.15.00-15.15</a:t>
            </a:r>
            <a:endParaRPr lang="nb-NO" sz="8000" b="1">
              <a:cs typeface="Calibri Light" panose="020F0302020204030204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85700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Avslutte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Middag kl. 19.00</a:t>
            </a:r>
          </a:p>
          <a:p>
            <a:r>
              <a:rPr lang="nb-NO"/>
              <a:t>Vi starter i morgen kl. 0930!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189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Dag 2!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Godmorgen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031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21AC2-DD18-4D9A-B6E1-344D1159E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0659"/>
          </a:xfrm>
        </p:spPr>
        <p:txBody>
          <a:bodyPr/>
          <a:lstStyle/>
          <a:p>
            <a:r>
              <a:rPr lang="en-US" b="1">
                <a:ea typeface="+mj-lt"/>
                <a:cs typeface="+mj-lt"/>
              </a:rPr>
              <a:t>Program Søndag </a:t>
            </a:r>
            <a:r>
              <a:rPr lang="en-US">
                <a:ea typeface="+mj-lt"/>
                <a:cs typeface="+mj-lt"/>
              </a:rPr>
              <a:t>                </a:t>
            </a:r>
            <a:endParaRPr lang="en-US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EBEC8-8CA0-41A7-9F59-34601EDFC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2913"/>
            <a:ext cx="924212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>
                <a:ea typeface="+mn-lt"/>
                <a:cs typeface="+mn-lt"/>
              </a:rPr>
              <a:t>9:30       </a:t>
            </a:r>
            <a:r>
              <a:rPr lang="en-US" sz="1800" err="1">
                <a:ea typeface="+mn-lt"/>
                <a:cs typeface="+mn-lt"/>
              </a:rPr>
              <a:t>Lisensutvikling</a:t>
            </a:r>
            <a:r>
              <a:rPr lang="en-US" sz="1800">
                <a:ea typeface="+mn-lt"/>
                <a:cs typeface="+mn-lt"/>
              </a:rPr>
              <a:t> og </a:t>
            </a:r>
            <a:r>
              <a:rPr lang="en-US" sz="1800" err="1">
                <a:ea typeface="+mn-lt"/>
                <a:cs typeface="+mn-lt"/>
              </a:rPr>
              <a:t>økonomi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10:00     </a:t>
            </a:r>
            <a:r>
              <a:rPr lang="en-US" sz="1800" err="1">
                <a:ea typeface="+mn-lt"/>
                <a:cs typeface="+mn-lt"/>
              </a:rPr>
              <a:t>Aktivitet</a:t>
            </a:r>
            <a:r>
              <a:rPr lang="en-US" sz="1800">
                <a:ea typeface="+mn-lt"/>
                <a:cs typeface="+mn-lt"/>
              </a:rPr>
              <a:t> 2022 - Intro og workshop (</a:t>
            </a:r>
            <a:r>
              <a:rPr lang="en-US" sz="1800" err="1">
                <a:ea typeface="+mn-lt"/>
                <a:cs typeface="+mn-lt"/>
              </a:rPr>
              <a:t>Handlingsplanpunkter</a:t>
            </a:r>
            <a:r>
              <a:rPr lang="en-US" sz="1800">
                <a:ea typeface="+mn-lt"/>
                <a:cs typeface="+mn-lt"/>
              </a:rPr>
              <a:t>)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10:30     </a:t>
            </a:r>
            <a:r>
              <a:rPr lang="en-US" sz="1800" err="1">
                <a:ea typeface="+mn-lt"/>
                <a:cs typeface="+mn-lt"/>
              </a:rPr>
              <a:t>Samtaler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rundt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Forbundets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rolle</a:t>
            </a:r>
            <a:r>
              <a:rPr lang="en-US" sz="1800">
                <a:ea typeface="+mn-lt"/>
                <a:cs typeface="+mn-lt"/>
              </a:rPr>
              <a:t> og </a:t>
            </a:r>
            <a:r>
              <a:rPr lang="en-US" sz="1800" err="1">
                <a:ea typeface="+mn-lt"/>
                <a:cs typeface="+mn-lt"/>
              </a:rPr>
              <a:t>begrensinger</a:t>
            </a:r>
            <a:r>
              <a:rPr lang="en-US" sz="1800">
                <a:ea typeface="+mn-lt"/>
                <a:cs typeface="+mn-lt"/>
              </a:rPr>
              <a:t>.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11:00     Workshop: </a:t>
            </a:r>
            <a:r>
              <a:rPr lang="en-US" sz="1800" err="1">
                <a:ea typeface="+mn-lt"/>
                <a:cs typeface="+mn-lt"/>
              </a:rPr>
              <a:t>hva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kan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forbundet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bidra</a:t>
            </a:r>
            <a:r>
              <a:rPr lang="en-US" sz="1800">
                <a:ea typeface="+mn-lt"/>
                <a:cs typeface="+mn-lt"/>
              </a:rPr>
              <a:t> med for din </a:t>
            </a:r>
            <a:r>
              <a:rPr lang="en-US" sz="1800" err="1">
                <a:ea typeface="+mn-lt"/>
                <a:cs typeface="+mn-lt"/>
              </a:rPr>
              <a:t>klubb</a:t>
            </a:r>
            <a:r>
              <a:rPr lang="en-US" sz="1800">
                <a:ea typeface="+mn-lt"/>
                <a:cs typeface="+mn-lt"/>
              </a:rPr>
              <a:t> det </a:t>
            </a:r>
            <a:r>
              <a:rPr lang="en-US" sz="1800" err="1">
                <a:ea typeface="+mn-lt"/>
                <a:cs typeface="+mn-lt"/>
              </a:rPr>
              <a:t>neste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året</a:t>
            </a:r>
            <a:r>
              <a:rPr lang="en-US" sz="1800">
                <a:ea typeface="+mn-lt"/>
                <a:cs typeface="+mn-lt"/>
              </a:rPr>
              <a:t>.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12:00     Pause, husk </a:t>
            </a:r>
            <a:r>
              <a:rPr lang="en-US" sz="1800" err="1">
                <a:ea typeface="+mn-lt"/>
                <a:cs typeface="+mn-lt"/>
              </a:rPr>
              <a:t>utsjekking</a:t>
            </a:r>
            <a:r>
              <a:rPr lang="en-US" sz="1800">
                <a:ea typeface="+mn-lt"/>
                <a:cs typeface="+mn-lt"/>
              </a:rPr>
              <a:t>!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12:15    Workshop </a:t>
            </a:r>
            <a:r>
              <a:rPr lang="en-US" sz="1800" err="1">
                <a:ea typeface="+mn-lt"/>
                <a:cs typeface="+mn-lt"/>
              </a:rPr>
              <a:t>oppsummering</a:t>
            </a:r>
            <a:r>
              <a:rPr lang="en-US" sz="1800">
                <a:ea typeface="+mn-lt"/>
                <a:cs typeface="+mn-lt"/>
              </a:rPr>
              <a:t>: </a:t>
            </a:r>
            <a:r>
              <a:rPr lang="en-US" sz="1800" err="1">
                <a:ea typeface="+mn-lt"/>
                <a:cs typeface="+mn-lt"/>
              </a:rPr>
              <a:t>hva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kan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forbundet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bidra</a:t>
            </a:r>
            <a:r>
              <a:rPr lang="en-US" sz="1800">
                <a:ea typeface="+mn-lt"/>
                <a:cs typeface="+mn-lt"/>
              </a:rPr>
              <a:t> med for din </a:t>
            </a:r>
            <a:r>
              <a:rPr lang="en-US" sz="1800" err="1">
                <a:ea typeface="+mn-lt"/>
                <a:cs typeface="+mn-lt"/>
              </a:rPr>
              <a:t>klubb</a:t>
            </a:r>
            <a:r>
              <a:rPr lang="en-US" sz="1800">
                <a:ea typeface="+mn-lt"/>
                <a:cs typeface="+mn-lt"/>
              </a:rPr>
              <a:t> det </a:t>
            </a:r>
            <a:r>
              <a:rPr lang="en-US" sz="1800" err="1">
                <a:ea typeface="+mn-lt"/>
                <a:cs typeface="+mn-lt"/>
              </a:rPr>
              <a:t>neste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året</a:t>
            </a:r>
            <a:r>
              <a:rPr lang="en-US" sz="1800">
                <a:ea typeface="+mn-lt"/>
                <a:cs typeface="+mn-lt"/>
              </a:rPr>
              <a:t>.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13:00     </a:t>
            </a:r>
            <a:r>
              <a:rPr lang="en-US" sz="1800" err="1">
                <a:ea typeface="+mn-lt"/>
                <a:cs typeface="+mn-lt"/>
              </a:rPr>
              <a:t>Lunsj</a:t>
            </a:r>
            <a:r>
              <a:rPr lang="en-US" sz="1800">
                <a:ea typeface="+mn-lt"/>
                <a:cs typeface="+mn-lt"/>
              </a:rPr>
              <a:t>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13:30     </a:t>
            </a:r>
            <a:r>
              <a:rPr lang="en-US" sz="1800" err="1">
                <a:ea typeface="+mn-lt"/>
                <a:cs typeface="+mn-lt"/>
              </a:rPr>
              <a:t>Seksjonens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spørretime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14:15     Pause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14:30    </a:t>
            </a:r>
            <a:r>
              <a:rPr lang="en-US" sz="1800" err="1">
                <a:ea typeface="+mn-lt"/>
                <a:cs typeface="+mn-lt"/>
              </a:rPr>
              <a:t>Seksjonsmøtet</a:t>
            </a:r>
            <a:r>
              <a:rPr lang="en-US" sz="1800">
                <a:ea typeface="+mn-lt"/>
                <a:cs typeface="+mn-lt"/>
              </a:rPr>
              <a:t> (</a:t>
            </a:r>
            <a:r>
              <a:rPr lang="en-US" sz="1800" err="1">
                <a:ea typeface="+mn-lt"/>
                <a:cs typeface="+mn-lt"/>
              </a:rPr>
              <a:t>Årsmøte</a:t>
            </a:r>
            <a:r>
              <a:rPr lang="en-US" sz="1800">
                <a:ea typeface="+mn-lt"/>
                <a:cs typeface="+mn-lt"/>
              </a:rPr>
              <a:t>) starter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                </a:t>
            </a:r>
            <a:r>
              <a:rPr lang="en-US" sz="1800" err="1">
                <a:ea typeface="+mn-lt"/>
                <a:cs typeface="+mn-lt"/>
              </a:rPr>
              <a:t>Valg</a:t>
            </a:r>
            <a:r>
              <a:rPr lang="en-US" sz="1800">
                <a:ea typeface="+mn-lt"/>
                <a:cs typeface="+mn-lt"/>
              </a:rPr>
              <a:t> av </a:t>
            </a:r>
            <a:r>
              <a:rPr lang="en-US" sz="1800" err="1">
                <a:ea typeface="+mn-lt"/>
                <a:cs typeface="+mn-lt"/>
              </a:rPr>
              <a:t>komiteer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                 </a:t>
            </a:r>
            <a:r>
              <a:rPr lang="en-US" sz="1800" err="1">
                <a:ea typeface="+mn-lt"/>
                <a:cs typeface="+mn-lt"/>
              </a:rPr>
              <a:t>Lisens</a:t>
            </a:r>
            <a:r>
              <a:rPr lang="en-US" sz="1800">
                <a:ea typeface="+mn-lt"/>
                <a:cs typeface="+mn-lt"/>
              </a:rPr>
              <a:t>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                </a:t>
            </a:r>
            <a:r>
              <a:rPr lang="en-US" sz="1800" err="1">
                <a:ea typeface="+mn-lt"/>
                <a:cs typeface="+mn-lt"/>
              </a:rPr>
              <a:t>Medlemsavgift</a:t>
            </a:r>
            <a:r>
              <a:rPr lang="en-US" sz="1800">
                <a:ea typeface="+mn-lt"/>
                <a:cs typeface="+mn-lt"/>
              </a:rPr>
              <a:t> til </a:t>
            </a:r>
            <a:r>
              <a:rPr lang="en-US" sz="1800" err="1">
                <a:ea typeface="+mn-lt"/>
                <a:cs typeface="+mn-lt"/>
              </a:rPr>
              <a:t>seksjonen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Disksportseksjonen</a:t>
            </a:r>
            <a:r>
              <a:rPr lang="en-US" sz="1800">
                <a:ea typeface="+mn-lt"/>
                <a:cs typeface="+mn-lt"/>
              </a:rPr>
              <a:t>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15:45     </a:t>
            </a:r>
            <a:r>
              <a:rPr lang="en-US" sz="1800" err="1">
                <a:ea typeface="+mn-lt"/>
                <a:cs typeface="+mn-lt"/>
              </a:rPr>
              <a:t>Oppsummering</a:t>
            </a:r>
            <a:r>
              <a:rPr lang="en-US" sz="1800">
                <a:ea typeface="+mn-lt"/>
                <a:cs typeface="+mn-lt"/>
              </a:rPr>
              <a:t> og </a:t>
            </a:r>
            <a:r>
              <a:rPr lang="en-US" sz="1800" err="1">
                <a:ea typeface="+mn-lt"/>
                <a:cs typeface="+mn-lt"/>
              </a:rPr>
              <a:t>takk</a:t>
            </a:r>
            <a:r>
              <a:rPr lang="en-US" sz="1800">
                <a:ea typeface="+mn-lt"/>
                <a:cs typeface="+mn-lt"/>
              </a:rPr>
              <a:t> for i </a:t>
            </a:r>
            <a:r>
              <a:rPr lang="en-US" sz="1800" err="1">
                <a:ea typeface="+mn-lt"/>
                <a:cs typeface="+mn-lt"/>
              </a:rPr>
              <a:t>år</a:t>
            </a:r>
            <a:r>
              <a:rPr lang="en-US" sz="1800">
                <a:ea typeface="+mn-lt"/>
                <a:cs typeface="+mn-lt"/>
              </a:rPr>
              <a:t>! </a:t>
            </a:r>
            <a:br>
              <a:rPr lang="en-US" sz="1800">
                <a:ea typeface="+mn-lt"/>
                <a:cs typeface="+mn-lt"/>
              </a:rPr>
            </a:br>
            <a:r>
              <a:rPr lang="en-US" sz="1800">
                <a:ea typeface="+mn-lt"/>
                <a:cs typeface="+mn-lt"/>
              </a:rPr>
              <a:t>16:00     </a:t>
            </a:r>
            <a:r>
              <a:rPr lang="en-US" sz="1800" err="1">
                <a:ea typeface="+mn-lt"/>
                <a:cs typeface="+mn-lt"/>
              </a:rPr>
              <a:t>Ledermøtet</a:t>
            </a:r>
            <a:r>
              <a:rPr lang="en-US" sz="1800">
                <a:ea typeface="+mn-lt"/>
                <a:cs typeface="+mn-lt"/>
              </a:rPr>
              <a:t> er </a:t>
            </a:r>
            <a:r>
              <a:rPr lang="en-US" sz="1800" err="1">
                <a:ea typeface="+mn-lt"/>
                <a:cs typeface="+mn-lt"/>
              </a:rPr>
              <a:t>ferdig</a:t>
            </a:r>
            <a:r>
              <a:rPr lang="en-US" sz="1800">
                <a:ea typeface="+mn-lt"/>
                <a:cs typeface="+mn-lt"/>
              </a:rPr>
              <a:t>. </a:t>
            </a:r>
            <a:endParaRPr lang="en-US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55788AA1-2D1B-45AE-B3AE-6F450F015BB7}"/>
              </a:ext>
            </a:extLst>
          </p:cNvPr>
          <p:cNvCxnSpPr>
            <a:cxnSpLocks/>
          </p:cNvCxnSpPr>
          <p:nvPr/>
        </p:nvCxnSpPr>
        <p:spPr>
          <a:xfrm>
            <a:off x="233441" y="6117794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608A87A5-800A-4117-9B3B-19DCA7A58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48" y="6357875"/>
            <a:ext cx="735394" cy="270000"/>
          </a:xfrm>
          <a:prstGeom prst="rect">
            <a:avLst/>
          </a:prstGeom>
        </p:spPr>
      </p:pic>
      <p:pic>
        <p:nvPicPr>
          <p:cNvPr id="5" name="Plassholder for innhold 2">
            <a:extLst>
              <a:ext uri="{FF2B5EF4-FFF2-40B4-BE49-F238E27FC236}">
                <a16:creationId xmlns:a16="http://schemas.microsoft.com/office/drawing/2014/main" id="{E4A85CAC-181D-48C3-B7DA-F190272E1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5539" y="3978391"/>
            <a:ext cx="1988505" cy="181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346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Lisensutvikling og økonomi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058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2DA7574F-9B97-4017-B8E2-ADDB41575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1950" y="4009706"/>
            <a:ext cx="1988505" cy="1818754"/>
          </a:xfr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8114ABD-BCC3-4157-A76D-7F3A00986B63}"/>
              </a:ext>
            </a:extLst>
          </p:cNvPr>
          <p:cNvSpPr txBox="1"/>
          <p:nvPr/>
        </p:nvSpPr>
        <p:spPr>
          <a:xfrm>
            <a:off x="844858" y="1490008"/>
            <a:ext cx="10869835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4000" b="1"/>
              <a:t>Økonomiske prinsipper i NIF, NAIF og seksjon Disk </a:t>
            </a:r>
            <a:endParaRPr lang="nb-NO" sz="4000" b="1">
              <a:cs typeface="Calibri" panose="020F0502020204030204"/>
            </a:endParaRPr>
          </a:p>
          <a:p>
            <a:r>
              <a:rPr lang="nb-NO" sz="4000" b="1"/>
              <a:t>Budsjettforslag og oppgaveoversikt for 2020</a:t>
            </a:r>
          </a:p>
        </p:txBody>
      </p:sp>
    </p:spTree>
    <p:extLst>
      <p:ext uri="{BB962C8B-B14F-4D97-AF65-F5344CB8AC3E}">
        <p14:creationId xmlns:p14="http://schemas.microsoft.com/office/powerpoint/2010/main" val="39813496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Økonomiske prinsipper i idretten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328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/>
              <a:t>Norges Amerikanske Idretters forbund (NAIF) er medlem, og dermed underlagt Norges Idrettsforbund (NIF).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/>
              <a:t>NAIF mottar tilskudd fra NIF hvert år som beregnes ut ifra størrelse på forbundet og idrettene forbundet organiserer og utviklingstiltak. Tilskuddet fra NIF går til NAIF som særforbund.</a:t>
            </a:r>
            <a:endParaRPr lang="nb-NO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b-NO"/>
              <a:t>Tilskuddet utgjør rundt 7,7 millioner kroner i året. </a:t>
            </a:r>
            <a:br>
              <a:rPr lang="nb-NO"/>
            </a:br>
            <a:r>
              <a:rPr lang="nb-NO"/>
              <a:t>I tillegg mottar forbundet bla. Momskompensasjon (1,1 </a:t>
            </a:r>
            <a:r>
              <a:rPr lang="nb-NO" err="1"/>
              <a:t>mill</a:t>
            </a:r>
            <a:r>
              <a:rPr lang="nb-NO"/>
              <a:t>)</a:t>
            </a:r>
            <a:endParaRPr lang="nb-NO"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b-NO" err="1"/>
              <a:t>NAIFs</a:t>
            </a:r>
            <a:r>
              <a:rPr lang="nb-NO"/>
              <a:t> totale budsjett er på ca. 22 millioner kroner. </a:t>
            </a:r>
            <a:endParaRPr lang="nb-NO">
              <a:cs typeface="Calibri"/>
            </a:endParaRPr>
          </a:p>
          <a:p>
            <a:pPr marL="0" indent="0">
              <a:buNone/>
            </a:pPr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1674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NIFs forskjellige tilskuddsordninger	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2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200">
                <a:solidFill>
                  <a:schemeClr val="bg1">
                    <a:lumMod val="65000"/>
                  </a:schemeClr>
                </a:solidFill>
              </a:rPr>
              <a:t>POST 1: Grunnstøtte til krets, region og NIF sentralt</a:t>
            </a:r>
          </a:p>
          <a:p>
            <a:pPr marL="0" indent="0">
              <a:buNone/>
            </a:pPr>
            <a:endParaRPr lang="nb-NO" sz="320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nb-NO" sz="4000"/>
              <a:t>POST 2: Grunnstøtte til Særforbund</a:t>
            </a:r>
          </a:p>
          <a:p>
            <a:pPr marL="0" indent="0">
              <a:buNone/>
            </a:pPr>
            <a:r>
              <a:rPr lang="nb-NO" sz="4000"/>
              <a:t>POST 3: Utviklingsmidler inkl. barn og unge</a:t>
            </a:r>
          </a:p>
          <a:p>
            <a:pPr marL="0" indent="0">
              <a:buNone/>
            </a:pPr>
            <a:endParaRPr lang="nb-NO" sz="3600"/>
          </a:p>
          <a:p>
            <a:pPr marL="0" indent="0">
              <a:buNone/>
            </a:pPr>
            <a:r>
              <a:rPr lang="nb-NO" sz="3200">
                <a:solidFill>
                  <a:schemeClr val="bg1">
                    <a:lumMod val="65000"/>
                  </a:schemeClr>
                </a:solidFill>
              </a:rPr>
              <a:t>POST 4: Toppidrett</a:t>
            </a:r>
          </a:p>
          <a:p>
            <a:pPr marL="0" indent="0">
              <a:buNone/>
            </a:pPr>
            <a:endParaRPr lang="nb-NO" sz="320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7932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POST 2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3282"/>
          </a:xfrm>
        </p:spPr>
        <p:txBody>
          <a:bodyPr/>
          <a:lstStyle/>
          <a:p>
            <a:r>
              <a:rPr lang="nb-NO"/>
              <a:t>Krever minimum 1500 medlemmer i idrettsregistreringen</a:t>
            </a:r>
          </a:p>
          <a:p>
            <a:r>
              <a:rPr lang="nb-NO"/>
              <a:t>Krever at særforbundet må være medlem av internasjonalt forbund, og det må igjen være medlem av GAIFS</a:t>
            </a:r>
          </a:p>
          <a:p>
            <a:r>
              <a:rPr lang="nb-NO"/>
              <a:t>Krever rapporter fra særforbund at de gjennomfører og fokuserer på områder viktig for NIF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4211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POST 3	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32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Øremerket utdanning og utvikling. </a:t>
            </a:r>
            <a:br>
              <a:rPr lang="nb-NO"/>
            </a:br>
            <a:r>
              <a:rPr lang="nb-NO"/>
              <a:t>NAIF fikk i 2020  1.93 mill. kr. via post 3</a:t>
            </a:r>
          </a:p>
          <a:p>
            <a:r>
              <a:rPr lang="nb-NO"/>
              <a:t>Inkluderer Voksenopplæringsmidler (VO)</a:t>
            </a:r>
          </a:p>
          <a:p>
            <a:r>
              <a:rPr lang="nb-NO"/>
              <a:t>Skal brukes på å skape aktivitet for barn og unge, samt utdanning og utvikling av dommere, trenere, klubber mm. </a:t>
            </a:r>
          </a:p>
          <a:p>
            <a:r>
              <a:rPr lang="nb-NO"/>
              <a:t>Man må avgi rapport til NIF på hva man har brukt midlene til, hvilke aktiviteter, kurs og tiltak man har brukt tildelte midler på. </a:t>
            </a:r>
            <a:endParaRPr lang="nb-NO">
              <a:cs typeface="Calibri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6257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Fordeling 	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32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ea typeface="+mn-lt"/>
                <a:cs typeface="+mn-lt"/>
              </a:rPr>
              <a:t>Fordelingsordningen revideres akkurat nå </a:t>
            </a:r>
            <a:endParaRPr lang="nb-NO">
              <a:cs typeface="Calibri"/>
            </a:endParaRPr>
          </a:p>
          <a:p>
            <a:r>
              <a:rPr lang="nb-NO">
                <a:ea typeface="+mn-lt"/>
                <a:cs typeface="+mn-lt"/>
              </a:rPr>
              <a:t>Fordelingsnøkkel per nå: </a:t>
            </a:r>
            <a:endParaRPr lang="nb-NO"/>
          </a:p>
          <a:p>
            <a:pPr lvl="1"/>
            <a:r>
              <a:rPr lang="nb-NO">
                <a:ea typeface="+mn-lt"/>
                <a:cs typeface="+mn-lt"/>
              </a:rPr>
              <a:t>Administrasjon – Grunntilskudd, tillegg for internasjonale grener </a:t>
            </a:r>
            <a:endParaRPr lang="nb-NO"/>
          </a:p>
          <a:p>
            <a:pPr lvl="1"/>
            <a:r>
              <a:rPr lang="nb-NO">
                <a:ea typeface="+mn-lt"/>
                <a:cs typeface="+mn-lt"/>
              </a:rPr>
              <a:t>Aktivitet – Antall medlemmer i samordna rapportering, ulik verdi basert på aldersgruppe </a:t>
            </a:r>
            <a:endParaRPr lang="nb-NO"/>
          </a:p>
          <a:p>
            <a:pPr lvl="1"/>
            <a:r>
              <a:rPr lang="nb-NO">
                <a:ea typeface="+mn-lt"/>
                <a:cs typeface="+mn-lt"/>
              </a:rPr>
              <a:t>Region – Antall særidrettsgrupper/klubber </a:t>
            </a:r>
            <a:endParaRPr lang="nb-NO"/>
          </a:p>
          <a:p>
            <a:pPr lvl="1"/>
            <a:r>
              <a:rPr lang="nb-NO">
                <a:ea typeface="+mn-lt"/>
                <a:cs typeface="+mn-lt"/>
              </a:rPr>
              <a:t>Integrering – Paraidrett </a:t>
            </a:r>
            <a:endParaRPr lang="nb-NO"/>
          </a:p>
          <a:p>
            <a:pPr lvl="1"/>
            <a:r>
              <a:rPr lang="nb-NO">
                <a:ea typeface="+mn-lt"/>
                <a:cs typeface="+mn-lt"/>
              </a:rPr>
              <a:t>Ungdom – Administrasjon og aktivitet, medlemmer 13-19 </a:t>
            </a:r>
            <a:endParaRPr lang="nb-NO"/>
          </a:p>
          <a:p>
            <a:endParaRPr lang="nb-NO">
              <a:cs typeface="Calibri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9045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err="1"/>
              <a:t>Rammetilskud</a:t>
            </a:r>
            <a:r>
              <a:rPr lang="nb-NO" b="1"/>
              <a:t> NIF 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>
            <a:extLst>
              <a:ext uri="{FF2B5EF4-FFF2-40B4-BE49-F238E27FC236}">
                <a16:creationId xmlns:a16="http://schemas.microsoft.com/office/drawing/2014/main" id="{5ED0A45F-F788-45DB-91C6-52AADCFF4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980" y="1923334"/>
            <a:ext cx="9561094" cy="291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018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Mål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8401"/>
            <a:ext cx="10515600" cy="418328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/>
              <a:t>Idrettene må via egengenererte midler drifte egen basisaktivitet, som blant annet NC, NM, turneringer, seksjonsledelse, utvalg og landslag. </a:t>
            </a:r>
          </a:p>
          <a:p>
            <a:pPr marL="457200" lvl="1" indent="0">
              <a:buNone/>
            </a:pPr>
            <a:endParaRPr lang="nb-NO">
              <a:cs typeface="Calibri"/>
            </a:endParaRPr>
          </a:p>
          <a:p>
            <a:pPr marL="457200" lvl="1" indent="0">
              <a:buNone/>
            </a:pPr>
            <a:endParaRPr lang="nb-NO"/>
          </a:p>
          <a:p>
            <a:pPr>
              <a:buFont typeface="Wingdings" panose="05000000000000000000" pitchFamily="2" charset="2"/>
              <a:buChar char="Ø"/>
            </a:pPr>
            <a:r>
              <a:rPr lang="nb-NO"/>
              <a:t>Støtten fra NAIF skal ikke brukes på drift, kun utviklingstiltak, utdanning, klubbutvikling, dommere, trenere og ikke minst spillere. 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87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2695BA93-8FEA-4F9B-A681-AF4A42697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9433C7D-E71F-47F4-9444-BA9C9971B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12" y="93890"/>
            <a:ext cx="10696575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226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8D4320C-622C-46AD-9CBC-A7151EB00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427" y="213057"/>
            <a:ext cx="9110596" cy="64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615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EB26DA40-F06D-4DEF-874F-2519FC84B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55" y="2699010"/>
            <a:ext cx="6776544" cy="37459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777CD5-482A-487F-8AF8-5403A331E011}"/>
              </a:ext>
            </a:extLst>
          </p:cNvPr>
          <p:cNvSpPr txBox="1"/>
          <p:nvPr/>
        </p:nvSpPr>
        <p:spPr>
          <a:xfrm>
            <a:off x="2924504" y="244366"/>
            <a:ext cx="408326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cs typeface="Calibri"/>
              </a:rPr>
              <a:t>UTSTYRSMIDLER</a:t>
            </a:r>
          </a:p>
          <a:p>
            <a:pPr algn="l"/>
            <a:endParaRPr lang="en-US">
              <a:cs typeface="Calibri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EB747E77-8F3D-464E-845B-F84A0B33F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883" y="4232844"/>
            <a:ext cx="4096405" cy="221544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72192E1-576D-4E45-BCF8-D1A13BBBA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469" y="2702144"/>
            <a:ext cx="4727026" cy="36346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27E8F6-3625-43BB-BA92-9B6B3E97AD96}"/>
              </a:ext>
            </a:extLst>
          </p:cNvPr>
          <p:cNvSpPr txBox="1"/>
          <p:nvPr/>
        </p:nvSpPr>
        <p:spPr>
          <a:xfrm>
            <a:off x="8325633" y="465551"/>
            <a:ext cx="355739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Søknadsbeløp og utbetaling</a:t>
            </a:r>
          </a:p>
          <a:p>
            <a:r>
              <a:rPr lang="en-US"/>
              <a:t>Maksimum 300.000</a:t>
            </a:r>
          </a:p>
          <a:p>
            <a:r>
              <a:rPr lang="en-US"/>
              <a:t>Minimum     10.000</a:t>
            </a:r>
          </a:p>
          <a:p>
            <a:r>
              <a:rPr lang="en-US">
                <a:cs typeface="Calibri"/>
              </a:rPr>
              <a:t>Maksimalt 33% utbetales</a:t>
            </a:r>
          </a:p>
          <a:p>
            <a:r>
              <a:rPr lang="en-US">
                <a:cs typeface="Calibri"/>
              </a:rPr>
              <a:t>Snitt ligger på 25%</a:t>
            </a:r>
          </a:p>
        </p:txBody>
      </p:sp>
    </p:spTree>
    <p:extLst>
      <p:ext uri="{BB962C8B-B14F-4D97-AF65-F5344CB8AC3E}">
        <p14:creationId xmlns:p14="http://schemas.microsoft.com/office/powerpoint/2010/main" val="27461742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2F59953-B71D-4456-8CAD-0C3D4BA76F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601252"/>
              </p:ext>
            </p:extLst>
          </p:nvPr>
        </p:nvGraphicFramePr>
        <p:xfrm>
          <a:off x="2966644" y="128024"/>
          <a:ext cx="5863649" cy="3300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AAA94790-0A0D-438B-AC70-A4872C847A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410973"/>
              </p:ext>
            </p:extLst>
          </p:nvPr>
        </p:nvGraphicFramePr>
        <p:xfrm>
          <a:off x="2240964" y="3646365"/>
          <a:ext cx="7315010" cy="2194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05" name="Worksheet" r:id="rId5" imgW="5810142" imgH="1742941" progId="Excel.Sheet.12">
                  <p:embed/>
                </p:oleObj>
              </mc:Choice>
              <mc:Fallback>
                <p:oleObj name="Worksheet" r:id="rId5" imgW="5810142" imgH="174294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40964" y="3646365"/>
                        <a:ext cx="7315010" cy="2194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97901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Lisensutvikling og økonomi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CA7C8413-9FAB-467C-9871-61BC4FECE1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6019" y="2219325"/>
            <a:ext cx="7706131" cy="3353594"/>
          </a:xfrm>
          <a:prstGeom prst="rect">
            <a:avLst/>
          </a:prstGeom>
        </p:spPr>
      </p:pic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092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Aktivitet 2022 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Trener 1 helg Jan/</a:t>
            </a:r>
            <a:r>
              <a:rPr lang="nb-NO" b="1" err="1">
                <a:ea typeface="+mn-lt"/>
                <a:cs typeface="+mn-lt"/>
              </a:rPr>
              <a:t>Feb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Ultimateserien – se terminliste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 err="1">
                <a:ea typeface="+mn-lt"/>
                <a:cs typeface="+mn-lt"/>
              </a:rPr>
              <a:t>Forbundsting</a:t>
            </a:r>
            <a:r>
              <a:rPr lang="nb-NO" b="1">
                <a:ea typeface="+mn-lt"/>
                <a:cs typeface="+mn-lt"/>
              </a:rPr>
              <a:t> April 2022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NM Ultimate 09-10.04.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Juniorsamling Aldersinndelt April 22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Norgescup 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NM Diskgolf 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b-NO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Elitesamling TBA</a:t>
            </a: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Damesamling TBA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ea typeface="+mn-lt"/>
                <a:cs typeface="+mn-lt"/>
              </a:rPr>
              <a:t>EM Ultimate DK Mars 22</a:t>
            </a:r>
            <a:br>
              <a:rPr lang="nb-NO" b="1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369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Forbundets rolle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Hva kan forbundet bidra med og hvilke begrensninger ligger der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423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Forbundets rolle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Hovedfokus er barn, unge og bredde</a:t>
            </a:r>
            <a:endParaRPr lang="en-US"/>
          </a:p>
          <a:p>
            <a:r>
              <a:rPr lang="nb-NO"/>
              <a:t>Vi skal </a:t>
            </a:r>
            <a:r>
              <a:rPr lang="nb-NO" err="1"/>
              <a:t>fasilitere</a:t>
            </a:r>
            <a:r>
              <a:rPr lang="nb-NO"/>
              <a:t> og legge til rette for aktivitet</a:t>
            </a:r>
            <a:endParaRPr lang="nb-NO">
              <a:cs typeface="Calibri"/>
            </a:endParaRPr>
          </a:p>
          <a:p>
            <a:r>
              <a:rPr lang="nb-NO" err="1"/>
              <a:t>Skabe</a:t>
            </a:r>
            <a:r>
              <a:rPr lang="nb-NO"/>
              <a:t> overordnede rammer</a:t>
            </a:r>
          </a:p>
          <a:p>
            <a:r>
              <a:rPr lang="nb-NO"/>
              <a:t>Aktivitets og trenerkurs</a:t>
            </a:r>
          </a:p>
          <a:p>
            <a:r>
              <a:rPr lang="nb-NO">
                <a:cs typeface="Calibri"/>
              </a:rPr>
              <a:t>Kompetansebygging </a:t>
            </a:r>
          </a:p>
          <a:p>
            <a:r>
              <a:rPr lang="nb-NO">
                <a:cs typeface="Calibri"/>
              </a:rPr>
              <a:t>Samlinger</a:t>
            </a:r>
          </a:p>
          <a:p>
            <a:r>
              <a:rPr lang="nb-NO">
                <a:cs typeface="Calibri"/>
              </a:rPr>
              <a:t>Mesterskap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219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Rolle - disksportkonsulenten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635672" cy="374355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b="1">
                <a:ea typeface="+mn-lt"/>
                <a:cs typeface="+mn-lt"/>
              </a:rPr>
              <a:t>Stilling:    </a:t>
            </a:r>
            <a:r>
              <a:rPr lang="nb-NO">
                <a:ea typeface="+mn-lt"/>
                <a:cs typeface="+mn-lt"/>
              </a:rPr>
              <a:t>   </a:t>
            </a:r>
            <a:r>
              <a:rPr lang="nb-NO">
                <a:cs typeface="Calibri"/>
              </a:rPr>
              <a:t> Disksportkonsulent i NAIF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Nærmeste overordnede: Sportsdirektør i NAIF, p.t. Thomas </a:t>
            </a:r>
            <a:r>
              <a:rPr lang="nb-NO" err="1">
                <a:ea typeface="+mn-lt"/>
                <a:cs typeface="+mn-lt"/>
              </a:rPr>
              <a:t>Kejser</a:t>
            </a:r>
            <a:r>
              <a:rPr lang="nb-NO">
                <a:ea typeface="+mn-lt"/>
                <a:cs typeface="+mn-lt"/>
              </a:rPr>
              <a:t>-Lervik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Hovedarbeidsområde:  </a:t>
            </a:r>
            <a:br>
              <a:rPr lang="nb-NO">
                <a:ea typeface="+mn-lt"/>
                <a:cs typeface="+mn-lt"/>
              </a:rPr>
            </a:br>
            <a:r>
              <a:rPr lang="nb-NO">
                <a:ea typeface="+mn-lt"/>
                <a:cs typeface="+mn-lt"/>
              </a:rPr>
              <a:t>Utvikling av disksportene i NAIF</a:t>
            </a:r>
            <a:br>
              <a:rPr lang="nb-NO">
                <a:ea typeface="+mn-lt"/>
                <a:cs typeface="+mn-lt"/>
              </a:rPr>
            </a:br>
            <a:r>
              <a:rPr lang="nb-NO">
                <a:ea typeface="+mn-lt"/>
                <a:cs typeface="+mn-lt"/>
              </a:rPr>
              <a:t> 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Sentrale ansvarsområder tillagt stillingen: </a:t>
            </a:r>
            <a:r>
              <a:rPr lang="en-US">
                <a:ea typeface="+mn-lt"/>
                <a:cs typeface="+mn-lt"/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Være kontaktpunkt for disksportklubbene i Norge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Oppsøke miljøer rundt diskgolfbaner for å bistå nye klubber i å etablere seg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Utarbeide program for instruktørutdanning i disksportene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Være en bidragsyter i teamet for utvikling av Trenerløypa i NAIF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Vekst, rekruttering og aktivitetstilbud for juniorer</a:t>
            </a:r>
            <a:endParaRPr lang="en-US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>
                <a:ea typeface="+mn-lt"/>
                <a:cs typeface="+mn-lt"/>
              </a:rPr>
              <a:t>Nasjonale og lokale konkurranser/turneringer</a:t>
            </a:r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400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Sportslig utvikling</a:t>
            </a:r>
            <a:endParaRPr lang="nb-NO" sz="3100">
              <a:cs typeface="Calibri Light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BBB93F-C1EA-4B2E-98D7-2F847715A31A}"/>
              </a:ext>
            </a:extLst>
          </p:cNvPr>
          <p:cNvSpPr txBox="1"/>
          <p:nvPr/>
        </p:nvSpPr>
        <p:spPr>
          <a:xfrm>
            <a:off x="924838" y="1864290"/>
            <a:ext cx="422544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400" b="1">
                <a:solidFill>
                  <a:srgbClr val="002F50"/>
                </a:solidFill>
                <a:cs typeface="Segoe UI"/>
              </a:rPr>
              <a:t>Sportslig utvikling</a:t>
            </a:r>
            <a:r>
              <a:rPr lang="en-US" sz="2400">
                <a:cs typeface="Segoe UI"/>
              </a:rPr>
              <a:t>​</a:t>
            </a:r>
          </a:p>
          <a:p>
            <a:pPr>
              <a:buChar char="•"/>
            </a:pPr>
            <a:r>
              <a:rPr lang="nb-NO" sz="2400" b="1">
                <a:solidFill>
                  <a:srgbClr val="002F50"/>
                </a:solidFill>
                <a:cs typeface="Arial"/>
              </a:rPr>
              <a:t>Skadefri</a:t>
            </a:r>
            <a:r>
              <a:rPr lang="en-US" sz="2400">
                <a:cs typeface="Arial"/>
              </a:rPr>
              <a:t>​</a:t>
            </a:r>
          </a:p>
          <a:p>
            <a:pPr>
              <a:buChar char="•"/>
            </a:pPr>
            <a:r>
              <a:rPr lang="nb-NO" sz="2400" b="1">
                <a:solidFill>
                  <a:srgbClr val="002F50"/>
                </a:solidFill>
                <a:cs typeface="Arial"/>
              </a:rPr>
              <a:t>Fysiske testbatteri</a:t>
            </a:r>
            <a:r>
              <a:rPr lang="en-US" sz="2400">
                <a:cs typeface="Arial"/>
              </a:rPr>
              <a:t>​ - Relevant?</a:t>
            </a:r>
          </a:p>
          <a:p>
            <a:pPr>
              <a:buChar char="•"/>
            </a:pPr>
            <a:r>
              <a:rPr lang="nb-NO" sz="2400" b="1">
                <a:solidFill>
                  <a:srgbClr val="002F50"/>
                </a:solidFill>
                <a:cs typeface="Arial"/>
              </a:rPr>
              <a:t>Kompetanseportal</a:t>
            </a:r>
            <a:endParaRPr lang="nb-NO" sz="2400">
              <a:solidFill>
                <a:srgbClr val="000000"/>
              </a:solidFill>
              <a:cs typeface="Arial"/>
            </a:endParaRPr>
          </a:p>
          <a:p>
            <a:pPr>
              <a:buChar char="•"/>
            </a:pPr>
            <a:r>
              <a:rPr lang="nb-NO" sz="2400" b="1">
                <a:solidFill>
                  <a:srgbClr val="002F50"/>
                </a:solidFill>
                <a:cs typeface="Arial"/>
              </a:rPr>
              <a:t>Landslag</a:t>
            </a:r>
          </a:p>
        </p:txBody>
      </p:sp>
    </p:spTree>
    <p:extLst>
      <p:ext uri="{BB962C8B-B14F-4D97-AF65-F5344CB8AC3E}">
        <p14:creationId xmlns:p14="http://schemas.microsoft.com/office/powerpoint/2010/main" val="32421401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693" y="-167231"/>
            <a:ext cx="10515600" cy="1325563"/>
          </a:xfrm>
        </p:spPr>
        <p:txBody>
          <a:bodyPr>
            <a:normAutofit/>
          </a:bodyPr>
          <a:lstStyle/>
          <a:p>
            <a:r>
              <a:rPr lang="nb-NO"/>
              <a:t>Skadefri – www.skadefri.no</a:t>
            </a:r>
            <a:endParaRPr lang="nb-NO" sz="3100">
              <a:cs typeface="Calibri Light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16CEBD9C-DCB0-4BB7-ADEF-DC384B3B2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70" y="743383"/>
            <a:ext cx="10196185" cy="523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359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8F7AFCA-2F0C-4208-A42B-943CEE0AE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64" y="284494"/>
            <a:ext cx="10394515" cy="574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804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2ECEF358-9304-4D51-B45F-DB7FF4CD5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38" y="172417"/>
            <a:ext cx="9917501" cy="599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000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474" y="1367207"/>
            <a:ext cx="3041737" cy="751454"/>
          </a:xfrm>
        </p:spPr>
        <p:txBody>
          <a:bodyPr>
            <a:normAutofit fontScale="90000"/>
          </a:bodyPr>
          <a:lstStyle/>
          <a:p>
            <a:r>
              <a:rPr lang="nb-NO"/>
              <a:t>Eksempel fra Cheerleading</a:t>
            </a:r>
            <a:br>
              <a:rPr lang="nb-NO"/>
            </a:br>
            <a:endParaRPr lang="nb-NO" sz="3100">
              <a:cs typeface="Calibri Light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DF67DFC7-9DF8-4680-BFB4-930502538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537" y="96259"/>
            <a:ext cx="7993693" cy="642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0639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>
                <a:ea typeface="+mj-lt"/>
                <a:cs typeface="+mj-lt"/>
              </a:rPr>
              <a:t>Hvorfor testbatteri?</a:t>
            </a:r>
            <a:endParaRPr lang="en-US" sz="3600" b="1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8BC0D-8827-473C-90F8-057B632F02C4}"/>
              </a:ext>
            </a:extLst>
          </p:cNvPr>
          <p:cNvSpPr txBox="1"/>
          <p:nvPr/>
        </p:nvSpPr>
        <p:spPr>
          <a:xfrm>
            <a:off x="945715" y="1801660"/>
            <a:ext cx="9162788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800" b="1">
                <a:solidFill>
                  <a:srgbClr val="002F50"/>
                </a:solidFill>
                <a:cs typeface="Segoe UI"/>
              </a:rPr>
              <a:t>Skape et felles Standardisert testsystem </a:t>
            </a:r>
            <a:r>
              <a:rPr lang="en-US" sz="2800">
                <a:cs typeface="Segoe UI"/>
              </a:rPr>
              <a:t>​</a:t>
            </a:r>
          </a:p>
          <a:p>
            <a:r>
              <a:rPr lang="nb-NO" sz="2800" b="1" err="1">
                <a:solidFill>
                  <a:srgbClr val="002F50"/>
                </a:solidFill>
                <a:cs typeface="Segoe UI"/>
              </a:rPr>
              <a:t>Skadeforbyggende</a:t>
            </a:r>
            <a:r>
              <a:rPr lang="nb-NO" sz="2800" b="1">
                <a:solidFill>
                  <a:srgbClr val="002F50"/>
                </a:solidFill>
                <a:cs typeface="Segoe UI"/>
              </a:rPr>
              <a:t> ved at utøvere blir bedre trent</a:t>
            </a:r>
            <a:r>
              <a:rPr lang="en-US" sz="2800">
                <a:cs typeface="Segoe UI"/>
              </a:rPr>
              <a:t>​</a:t>
            </a:r>
            <a:br>
              <a:rPr lang="en-US" sz="2800">
                <a:cs typeface="Segoe UI"/>
              </a:rPr>
            </a:br>
            <a:r>
              <a:rPr lang="nb-NO" sz="2800" b="1">
                <a:solidFill>
                  <a:srgbClr val="002F50"/>
                </a:solidFill>
                <a:cs typeface="Segoe UI"/>
              </a:rPr>
              <a:t>Gi både utøver, trener og forbund en felles baseline</a:t>
            </a:r>
            <a:r>
              <a:rPr lang="en-US" sz="2800">
                <a:cs typeface="Segoe UI"/>
              </a:rPr>
              <a:t>​</a:t>
            </a:r>
          </a:p>
          <a:p>
            <a:r>
              <a:rPr lang="nb-NO" sz="2800" b="1">
                <a:solidFill>
                  <a:srgbClr val="002F50"/>
                </a:solidFill>
                <a:cs typeface="Segoe UI"/>
              </a:rPr>
              <a:t>Sette standard for toppidretten</a:t>
            </a:r>
            <a:r>
              <a:rPr lang="en-US" sz="2800">
                <a:cs typeface="Segoe UI"/>
              </a:rPr>
              <a:t>​</a:t>
            </a:r>
          </a:p>
          <a:p>
            <a:r>
              <a:rPr lang="nb-NO" sz="2800" b="1">
                <a:solidFill>
                  <a:srgbClr val="002F50"/>
                </a:solidFill>
                <a:cs typeface="Segoe UI"/>
              </a:rPr>
              <a:t>Gi utøver noe konkret å sammenligne seg med og jobbe mot</a:t>
            </a:r>
            <a:r>
              <a:rPr lang="en-US" sz="2800">
                <a:cs typeface="Segoe UI"/>
              </a:rPr>
              <a:t>​</a:t>
            </a:r>
          </a:p>
          <a:p>
            <a:r>
              <a:rPr lang="nb-NO" sz="2800" b="1">
                <a:solidFill>
                  <a:srgbClr val="002F50"/>
                </a:solidFill>
                <a:cs typeface="Segoe UI"/>
              </a:rPr>
              <a:t>Øvelsesbank knyttet opp mot testbatteri (på sikt)</a:t>
            </a:r>
            <a:r>
              <a:rPr lang="en-US" sz="2800">
                <a:cs typeface="Segoe U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1615913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770340" cy="1346439"/>
          </a:xfrm>
        </p:spPr>
        <p:txBody>
          <a:bodyPr>
            <a:normAutofit/>
          </a:bodyPr>
          <a:lstStyle/>
          <a:p>
            <a:r>
              <a:rPr lang="nb-NO" sz="3100">
                <a:latin typeface="Calibri"/>
                <a:cs typeface="Calibri"/>
              </a:rPr>
              <a:t>Testbatteri </a:t>
            </a:r>
            <a:endParaRPr lang="en-US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04706015-B6B4-459C-AC1B-CD7816912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344" y="-40715"/>
            <a:ext cx="9058405" cy="5822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9B7B95-7A0F-4F69-87A9-A3335CEEB43D}"/>
              </a:ext>
            </a:extLst>
          </p:cNvPr>
          <p:cNvSpPr txBox="1"/>
          <p:nvPr/>
        </p:nvSpPr>
        <p:spPr>
          <a:xfrm>
            <a:off x="632565" y="5340263"/>
            <a:ext cx="1085380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/>
              <a:t>Testbatteriene består av 7 generelle øvelser, med hensikt å teste et bredt spekter av fysiske egenskaper som er nødvendig for å både prestere i </a:t>
            </a:r>
            <a:r>
              <a:rPr lang="nb-NO" err="1"/>
              <a:t>cheerleading</a:t>
            </a:r>
            <a:r>
              <a:rPr lang="nb-NO"/>
              <a:t>, men også tåle belastningen av idretten på kroppen. </a:t>
            </a:r>
            <a:r>
              <a:rPr lang="en-US">
                <a:cs typeface="Calibri"/>
              </a:rPr>
              <a:t>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335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1536"/>
          </a:xfrm>
        </p:spPr>
        <p:txBody>
          <a:bodyPr>
            <a:normAutofit/>
          </a:bodyPr>
          <a:lstStyle/>
          <a:p>
            <a:r>
              <a:rPr lang="en-US" sz="3100" b="1">
                <a:solidFill>
                  <a:schemeClr val="accent1"/>
                </a:solidFill>
                <a:latin typeface="Calibri"/>
                <a:cs typeface="Calibri"/>
              </a:rPr>
              <a:t>NIF </a:t>
            </a:r>
            <a:r>
              <a:rPr lang="en-US" sz="3100" b="1" err="1">
                <a:solidFill>
                  <a:schemeClr val="accent1"/>
                </a:solidFill>
                <a:latin typeface="Calibri"/>
                <a:cs typeface="Calibri"/>
              </a:rPr>
              <a:t>Trenerattest</a:t>
            </a:r>
            <a:endParaRPr lang="nb-NO" sz="3100" err="1">
              <a:solidFill>
                <a:schemeClr val="accent1"/>
              </a:solidFill>
              <a:ea typeface="+mj-lt"/>
              <a:cs typeface="+mj-lt"/>
            </a:endParaRPr>
          </a:p>
          <a:p>
            <a:endParaRPr lang="nb-NO" sz="3100">
              <a:cs typeface="Calibri Light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EEF20F3B-14A7-4961-A2FC-6E18C40C9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0209" y="281388"/>
            <a:ext cx="4121063" cy="57628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5AF885-5564-40E3-AC5F-80F28CD97539}"/>
              </a:ext>
            </a:extLst>
          </p:cNvPr>
          <p:cNvSpPr txBox="1"/>
          <p:nvPr/>
        </p:nvSpPr>
        <p:spPr>
          <a:xfrm>
            <a:off x="716071" y="1217113"/>
            <a:ext cx="6344431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2000" b="1" err="1">
                <a:solidFill>
                  <a:srgbClr val="002F50"/>
                </a:solidFill>
                <a:latin typeface="Calibri"/>
                <a:ea typeface="Arial"/>
                <a:cs typeface="Arial"/>
              </a:rPr>
              <a:t>Hva</a:t>
            </a:r>
            <a:r>
              <a:rPr lang="en-US" sz="2000" b="1">
                <a:solidFill>
                  <a:srgbClr val="002F50"/>
                </a:solidFill>
                <a:latin typeface="Calibri"/>
                <a:ea typeface="Arial"/>
                <a:cs typeface="Arial"/>
              </a:rPr>
              <a:t> er </a:t>
            </a:r>
            <a:r>
              <a:rPr lang="en-US" sz="2000" b="1" err="1">
                <a:solidFill>
                  <a:srgbClr val="002F50"/>
                </a:solidFill>
                <a:latin typeface="Calibri"/>
                <a:ea typeface="Arial"/>
                <a:cs typeface="Arial"/>
              </a:rPr>
              <a:t>Trenerattesten</a:t>
            </a:r>
            <a:r>
              <a:rPr lang="en-US" sz="2000" b="1">
                <a:solidFill>
                  <a:srgbClr val="002F50"/>
                </a:solidFill>
                <a:latin typeface="Calibri"/>
                <a:ea typeface="Arial"/>
                <a:cs typeface="Arial"/>
              </a:rPr>
              <a:t>?</a:t>
            </a:r>
            <a:r>
              <a:rPr lang="en-US" sz="2000"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nb-NO" sz="2000">
                <a:solidFill>
                  <a:srgbClr val="002F50"/>
                </a:solidFill>
                <a:latin typeface="Calibri"/>
                <a:ea typeface="Arial"/>
                <a:cs typeface="Arial"/>
              </a:rPr>
              <a:t>En digital gjennomgang av trenerens viktigste oppgaver </a:t>
            </a:r>
            <a:r>
              <a:rPr lang="en-US" sz="2000">
                <a:latin typeface="Calibri"/>
                <a:ea typeface="Arial"/>
                <a:cs typeface="Arial"/>
              </a:rPr>
              <a:t>​</a:t>
            </a:r>
            <a:br>
              <a:rPr lang="en-US" sz="2000">
                <a:latin typeface="Calibri"/>
                <a:ea typeface="Arial"/>
                <a:cs typeface="Arial"/>
              </a:rPr>
            </a:br>
            <a:r>
              <a:rPr lang="nb-NO" sz="2000">
                <a:solidFill>
                  <a:srgbClr val="002F50"/>
                </a:solidFill>
                <a:latin typeface="Calibri"/>
                <a:ea typeface="Arial"/>
                <a:cs typeface="Arial"/>
              </a:rPr>
              <a:t>– utgangspunkt i Idrettens barnerettigheter.</a:t>
            </a:r>
            <a:r>
              <a:rPr lang="en-US" sz="2000"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nb-NO" sz="2000">
                <a:solidFill>
                  <a:srgbClr val="002F50"/>
                </a:solidFill>
                <a:latin typeface="Calibri"/>
                <a:ea typeface="Arial"/>
                <a:cs typeface="Arial"/>
              </a:rPr>
              <a:t>Felles grunnforståelse og forventningsavklaring på de viktigste oppgavene, samt ressursside for treneren.</a:t>
            </a:r>
            <a:r>
              <a:rPr lang="en-US" sz="2000"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nb-NO" sz="2000">
                <a:solidFill>
                  <a:srgbClr val="002F50"/>
                </a:solidFill>
                <a:latin typeface="Calibri"/>
                <a:ea typeface="Arial"/>
                <a:cs typeface="Arial"/>
              </a:rPr>
              <a:t>Enkel teknisk løsning, mobil og desktop.</a:t>
            </a:r>
            <a:r>
              <a:rPr lang="en-US" sz="2000"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nb-NO" sz="2000">
                <a:solidFill>
                  <a:srgbClr val="002F50"/>
                </a:solidFill>
                <a:latin typeface="Calibri"/>
                <a:ea typeface="Arial"/>
                <a:cs typeface="Arial"/>
              </a:rPr>
              <a:t>To versjoner er lansert. Trenere for barn 6-12 år, og ungdom 13-19 år. Begge er oversatt til engelsk.</a:t>
            </a:r>
            <a:r>
              <a:rPr lang="en-US" sz="2000">
                <a:latin typeface="Calibri"/>
                <a:ea typeface="Arial"/>
                <a:cs typeface="Arial"/>
              </a:rPr>
              <a:t>​</a:t>
            </a:r>
          </a:p>
          <a:p>
            <a:pPr lvl="0" rtl="0">
              <a:buChar char="•"/>
            </a:pPr>
            <a:r>
              <a:rPr lang="nb-NO" sz="2000">
                <a:solidFill>
                  <a:srgbClr val="002F50"/>
                </a:solidFill>
                <a:latin typeface="Calibri"/>
                <a:ea typeface="Arial"/>
                <a:cs typeface="Arial"/>
              </a:rPr>
              <a:t>Versjon for trenere i voksenidretten planlegges lansert i juni 2022.</a:t>
            </a:r>
            <a:r>
              <a:rPr lang="en-US" sz="2000">
                <a:latin typeface="Calibri"/>
                <a:ea typeface="Arial"/>
                <a:cs typeface="Arial"/>
              </a:rPr>
              <a:t>​</a:t>
            </a:r>
            <a:endParaRPr lang="en-US" sz="20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3D6782-B8C1-4D09-BD08-18D032E0DBAE}"/>
              </a:ext>
            </a:extLst>
          </p:cNvPr>
          <p:cNvSpPr txBox="1"/>
          <p:nvPr/>
        </p:nvSpPr>
        <p:spPr>
          <a:xfrm>
            <a:off x="538619" y="5027113"/>
            <a:ext cx="705424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b="1">
                <a:solidFill>
                  <a:srgbClr val="002F50"/>
                </a:solidFill>
              </a:rPr>
              <a:t>På Idrettstinget i 2021 vedtok NIF at Trenerattesten skal være obligatorisk for alle trenere i norsk idrett. Klubbene må selv sikre at sine trenere har godkjent trenerattest.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498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89DDCBF5-A9F7-47AF-8006-63150058B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806" y="-368325"/>
            <a:ext cx="12336049" cy="729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956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100" b="1">
                <a:solidFill>
                  <a:schemeClr val="accent1"/>
                </a:solidFill>
                <a:latin typeface="Calibri"/>
                <a:cs typeface="Calibri"/>
              </a:rPr>
              <a:t>NIF Trenerattest</a:t>
            </a:r>
            <a:endParaRPr lang="nb-NO" sz="3100">
              <a:solidFill>
                <a:schemeClr val="accent1"/>
              </a:solidFill>
              <a:ea typeface="+mj-lt"/>
              <a:cs typeface="+mj-lt"/>
            </a:endParaRPr>
          </a:p>
          <a:p>
            <a:endParaRPr lang="nb-NO" sz="3100">
              <a:cs typeface="Calibri Light"/>
            </a:endParaRP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BFD02E-2522-447A-93DD-B5870C73AFD6}"/>
              </a:ext>
            </a:extLst>
          </p:cNvPr>
          <p:cNvSpPr txBox="1"/>
          <p:nvPr/>
        </p:nvSpPr>
        <p:spPr>
          <a:xfrm>
            <a:off x="872647" y="2114811"/>
            <a:ext cx="1044670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000" b="1">
                <a:solidFill>
                  <a:srgbClr val="002F50"/>
                </a:solidFill>
                <a:cs typeface="Segoe UI"/>
              </a:rPr>
              <a:t>Både trenere og klubbadministratorer logger inn med </a:t>
            </a:r>
            <a:r>
              <a:rPr lang="nb-NO" sz="2000" b="1" err="1">
                <a:solidFill>
                  <a:srgbClr val="002F50"/>
                </a:solidFill>
                <a:cs typeface="Segoe UI"/>
              </a:rPr>
              <a:t>MinIdrett</a:t>
            </a:r>
            <a:r>
              <a:rPr lang="nb-NO" sz="2000" b="1">
                <a:solidFill>
                  <a:srgbClr val="002F50"/>
                </a:solidFill>
                <a:cs typeface="Segoe UI"/>
              </a:rPr>
              <a:t> brukeren via </a:t>
            </a:r>
            <a:r>
              <a:rPr lang="nb-NO" sz="2000" b="1">
                <a:solidFill>
                  <a:srgbClr val="0000FF"/>
                </a:solidFill>
                <a:cs typeface="Segoe UI"/>
                <a:hlinkClick r:id="rId3"/>
              </a:rPr>
              <a:t>https://trener.nif.no</a:t>
            </a:r>
            <a:r>
              <a:rPr lang="nb-NO" sz="2000">
                <a:cs typeface="Segoe UI"/>
              </a:rPr>
              <a:t>​</a:t>
            </a:r>
          </a:p>
          <a:p>
            <a:r>
              <a:rPr lang="nb-NO" sz="2000">
                <a:cs typeface="Segoe UI"/>
              </a:rPr>
              <a:t>​</a:t>
            </a:r>
          </a:p>
          <a:p>
            <a:r>
              <a:rPr lang="nb-NO" sz="2000" b="1">
                <a:solidFill>
                  <a:srgbClr val="002F50"/>
                </a:solidFill>
                <a:cs typeface="Segoe UI"/>
              </a:rPr>
              <a:t>NIF har laget gode brukerveiledninger!</a:t>
            </a:r>
            <a:r>
              <a:rPr lang="en-US" sz="2000">
                <a:cs typeface="Segoe UI"/>
              </a:rPr>
              <a:t>​</a:t>
            </a:r>
          </a:p>
          <a:p>
            <a:r>
              <a:rPr lang="nb-NO" sz="2000">
                <a:solidFill>
                  <a:srgbClr val="002F50"/>
                </a:solidFill>
                <a:cs typeface="Segoe UI"/>
              </a:rPr>
              <a:t>Det finnes 1 for trenere og 1 for idrettslaget </a:t>
            </a:r>
            <a:r>
              <a:rPr lang="en-US" sz="2000">
                <a:cs typeface="Segoe UI"/>
              </a:rPr>
              <a:t>​</a:t>
            </a:r>
          </a:p>
          <a:p>
            <a:r>
              <a:rPr lang="nb-NO" sz="2000">
                <a:solidFill>
                  <a:srgbClr val="0000FF"/>
                </a:solidFill>
                <a:cs typeface="Segoe UI"/>
                <a:hlinkClick r:id="rId4"/>
              </a:rPr>
              <a:t>https://www.idrettsforbundet.no/digital/trenerattest/brukerveiledning/</a:t>
            </a:r>
            <a:r>
              <a:rPr lang="nb-NO" sz="2000">
                <a:solidFill>
                  <a:srgbClr val="002F50"/>
                </a:solidFill>
                <a:cs typeface="Segoe UI"/>
              </a:rPr>
              <a:t> </a:t>
            </a:r>
            <a:r>
              <a:rPr lang="en-US" sz="2000">
                <a:cs typeface="Segoe U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47210186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Workshop </a:t>
            </a:r>
            <a:br>
              <a:rPr lang="nb-NO"/>
            </a:br>
            <a:r>
              <a:rPr lang="nb-NO" sz="3100"/>
              <a:t>Hva kan forbundet bidra med for din klubb det neste året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449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2572"/>
            <a:ext cx="10515600" cy="4552856"/>
          </a:xfrm>
        </p:spPr>
        <p:txBody>
          <a:bodyPr>
            <a:normAutofit/>
          </a:bodyPr>
          <a:lstStyle/>
          <a:p>
            <a:pPr algn="ctr"/>
            <a:br>
              <a:rPr lang="nb-NO" sz="8000" b="1">
                <a:cs typeface="Calibri Light"/>
              </a:rPr>
            </a:br>
            <a:r>
              <a:rPr lang="nb-NO" sz="8000" b="1">
                <a:cs typeface="Calibri Light"/>
              </a:rPr>
              <a:t>PAUSE</a:t>
            </a:r>
            <a:br>
              <a:rPr lang="nb-NO" sz="8000" b="1">
                <a:cs typeface="Calibri Light"/>
              </a:rPr>
            </a:br>
            <a:br>
              <a:rPr lang="nb-NO" sz="8000" b="1">
                <a:cs typeface="Calibri Light"/>
              </a:rPr>
            </a:br>
            <a:r>
              <a:rPr lang="nb-NO" sz="2400" b="1">
                <a:cs typeface="Calibri Light" panose="020F0302020204030204"/>
              </a:rPr>
              <a:t>kl.12.00-12.15</a:t>
            </a:r>
            <a:br>
              <a:rPr lang="nb-NO" sz="2400" b="1">
                <a:cs typeface="Calibri Light" panose="020F0302020204030204"/>
              </a:rPr>
            </a:br>
            <a:br>
              <a:rPr lang="nb-NO" sz="2400" b="1">
                <a:cs typeface="Calibri Light" panose="020F0302020204030204"/>
              </a:rPr>
            </a:br>
            <a:r>
              <a:rPr lang="nb-NO" sz="2400" b="1">
                <a:cs typeface="Calibri Light" panose="020F0302020204030204"/>
              </a:rPr>
              <a:t>Husk utsjekk!</a:t>
            </a:r>
            <a:endParaRPr lang="nb-NO" sz="8000" b="1">
              <a:cs typeface="Calibri Light" panose="020F0302020204030204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92217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Seksjonens spørretime</a:t>
            </a:r>
            <a:br>
              <a:rPr lang="nb-NO"/>
            </a:br>
            <a:endParaRPr lang="nb-NO" sz="3100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921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Lisens i NAIF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15977B6-517F-40F7-90FD-A4C1AB70C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749" y="1757127"/>
            <a:ext cx="9438145" cy="403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412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94" y="1405033"/>
            <a:ext cx="10515600" cy="4552856"/>
          </a:xfrm>
        </p:spPr>
        <p:txBody>
          <a:bodyPr>
            <a:normAutofit/>
          </a:bodyPr>
          <a:lstStyle/>
          <a:p>
            <a:pPr algn="ctr"/>
            <a:br>
              <a:rPr lang="nb-NO" sz="8000" b="1">
                <a:cs typeface="Calibri Light"/>
              </a:rPr>
            </a:br>
            <a:r>
              <a:rPr lang="nb-NO" sz="8000" b="1">
                <a:cs typeface="Calibri Light"/>
              </a:rPr>
              <a:t>LUNSJ</a:t>
            </a:r>
            <a:br>
              <a:rPr lang="nb-NO" sz="8000" b="1">
                <a:cs typeface="Calibri Light"/>
              </a:rPr>
            </a:br>
            <a:br>
              <a:rPr lang="nb-NO" sz="8000" b="1">
                <a:cs typeface="Calibri Light"/>
              </a:rPr>
            </a:br>
            <a:r>
              <a:rPr lang="nb-NO" sz="2400" b="1">
                <a:cs typeface="Calibri Light" panose="020F0302020204030204"/>
              </a:rPr>
              <a:t>kl.13.00-13.30!</a:t>
            </a:r>
            <a:endParaRPr lang="nb-NO" sz="8000" b="1">
              <a:cs typeface="Calibri Light" panose="020F0302020204030204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2">
            <a:extLst>
              <a:ext uri="{FF2B5EF4-FFF2-40B4-BE49-F238E27FC236}">
                <a16:creationId xmlns:a16="http://schemas.microsoft.com/office/drawing/2014/main" id="{33D60C96-1E09-464B-B9F0-F53B5A0E1C5D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38648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2DA7574F-9B97-4017-B8E2-ADDB41575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1950" y="4009706"/>
            <a:ext cx="1988505" cy="1818754"/>
          </a:xfr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8114ABD-BCC3-4157-A76D-7F3A00986B63}"/>
              </a:ext>
            </a:extLst>
          </p:cNvPr>
          <p:cNvSpPr txBox="1"/>
          <p:nvPr/>
        </p:nvSpPr>
        <p:spPr>
          <a:xfrm>
            <a:off x="844858" y="1490008"/>
            <a:ext cx="105022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/>
              <a:t>Seksjonsmøte (årsmøte)</a:t>
            </a:r>
            <a:br>
              <a:rPr lang="nb-NO" sz="4000" b="1"/>
            </a:br>
            <a:r>
              <a:rPr lang="nb-NO" sz="4000" b="1"/>
              <a:t>Seksjonsledelsens innstillinger</a:t>
            </a:r>
          </a:p>
        </p:txBody>
      </p:sp>
    </p:spTree>
    <p:extLst>
      <p:ext uri="{BB962C8B-B14F-4D97-AF65-F5344CB8AC3E}">
        <p14:creationId xmlns:p14="http://schemas.microsoft.com/office/powerpoint/2010/main" val="344241016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Seksjonsmøte – DISKSPORT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328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b-NO"/>
              <a:t>1 stemme pr. klubb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b-NO"/>
              <a:t>Kun 2 med talerett pr klubb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b-NO"/>
              <a:t>En klubb kan maksimum ha til sammen 3 innlegg/kommentarer pr. punkt. 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4932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Seksjonsmøte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ea typeface="+mn-lt"/>
                <a:cs typeface="+mn-lt"/>
              </a:rPr>
              <a:t>Valg av komiteer</a:t>
            </a:r>
            <a:endParaRPr lang="en-US">
              <a:ea typeface="+mn-lt"/>
              <a:cs typeface="+mn-lt"/>
            </a:endParaRPr>
          </a:p>
          <a:p>
            <a:r>
              <a:rPr lang="nb-NO"/>
              <a:t>Medlemsavgift til seksjon disksport</a:t>
            </a:r>
            <a:endParaRPr lang="nb-NO">
              <a:cs typeface="Calibri"/>
            </a:endParaRPr>
          </a:p>
          <a:p>
            <a:r>
              <a:rPr lang="nb-NO"/>
              <a:t>Lisens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615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Valg av komiteer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2913"/>
            <a:ext cx="10515600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buNone/>
            </a:pPr>
            <a:r>
              <a:rPr lang="nb-NO" b="1">
                <a:ea typeface="+mn-lt"/>
                <a:cs typeface="+mn-lt"/>
              </a:rPr>
              <a:t>Ultimate komiteen:</a:t>
            </a:r>
            <a:r>
              <a:rPr lang="nb-NO">
                <a:ea typeface="+mn-lt"/>
                <a:cs typeface="+mn-lt"/>
              </a:rPr>
              <a:t> </a:t>
            </a:r>
            <a:endParaRPr lang="en-US"/>
          </a:p>
          <a:p>
            <a:pPr marL="0" indent="0">
              <a:buNone/>
            </a:pPr>
            <a:r>
              <a:rPr lang="nb-NO">
                <a:ea typeface="+mn-lt"/>
                <a:cs typeface="+mn-lt"/>
              </a:rPr>
              <a:t>Mia Bjerkestrand – Leder             (På valg som leder)</a:t>
            </a:r>
            <a:br>
              <a:rPr lang="nb-NO">
                <a:ea typeface="+mn-lt"/>
                <a:cs typeface="+mn-lt"/>
              </a:rPr>
            </a:br>
            <a:r>
              <a:rPr lang="nb-NO">
                <a:ea typeface="+mn-lt"/>
                <a:cs typeface="+mn-lt"/>
              </a:rPr>
              <a:t>Eivind Karlsen – Nestleder           (Sitter frem til neste årsmøte) Marit Fauskanger Pedersen       </a:t>
            </a:r>
            <a:br>
              <a:rPr lang="nb-NO">
                <a:ea typeface="+mn-lt"/>
                <a:cs typeface="+mn-lt"/>
              </a:rPr>
            </a:br>
            <a:r>
              <a:rPr lang="nb-NO">
                <a:ea typeface="+mn-lt"/>
                <a:cs typeface="+mn-lt"/>
              </a:rPr>
              <a:t>James </a:t>
            </a:r>
            <a:r>
              <a:rPr lang="nb-NO" err="1">
                <a:ea typeface="+mn-lt"/>
                <a:cs typeface="+mn-lt"/>
              </a:rPr>
              <a:t>Theodos</a:t>
            </a:r>
            <a:r>
              <a:rPr lang="nb-NO">
                <a:ea typeface="+mn-lt"/>
                <a:cs typeface="+mn-lt"/>
              </a:rPr>
              <a:t>                               (Sitter frem til neste årsmøte)</a:t>
            </a:r>
            <a:br>
              <a:rPr lang="nb-NO">
                <a:ea typeface="+mn-lt"/>
                <a:cs typeface="+mn-lt"/>
              </a:rPr>
            </a:br>
            <a:r>
              <a:rPr lang="nb-NO">
                <a:ea typeface="+mn-lt"/>
                <a:cs typeface="+mn-lt"/>
              </a:rPr>
              <a:t>Lars Hammer</a:t>
            </a:r>
          </a:p>
          <a:p>
            <a:pPr marL="0" indent="0">
              <a:buNone/>
            </a:pPr>
            <a:endParaRPr lang="nb-NO"/>
          </a:p>
          <a:p>
            <a:pPr>
              <a:buNone/>
            </a:pPr>
            <a:r>
              <a:rPr lang="nb-NO" b="1">
                <a:ea typeface="+mn-lt"/>
                <a:cs typeface="+mn-lt"/>
              </a:rPr>
              <a:t>Diskgolfkomiteen:</a:t>
            </a:r>
            <a:r>
              <a:rPr lang="nb-NO">
                <a:ea typeface="+mn-lt"/>
                <a:cs typeface="+mn-lt"/>
              </a:rPr>
              <a:t> </a:t>
            </a:r>
            <a:endParaRPr lang="nb-NO"/>
          </a:p>
          <a:p>
            <a:pPr marL="0" indent="0">
              <a:buNone/>
            </a:pPr>
            <a:r>
              <a:rPr lang="nb-NO">
                <a:ea typeface="+mn-lt"/>
                <a:cs typeface="+mn-lt"/>
              </a:rPr>
              <a:t>Christian </a:t>
            </a:r>
            <a:r>
              <a:rPr lang="nb-NO" err="1">
                <a:ea typeface="+mn-lt"/>
                <a:cs typeface="+mn-lt"/>
              </a:rPr>
              <a:t>Qvam</a:t>
            </a:r>
            <a:r>
              <a:rPr lang="nb-NO">
                <a:ea typeface="+mn-lt"/>
                <a:cs typeface="+mn-lt"/>
              </a:rPr>
              <a:t> (Bodø)                 Region Nord     </a:t>
            </a:r>
            <a:br>
              <a:rPr lang="nb-NO">
                <a:ea typeface="+mn-lt"/>
                <a:cs typeface="+mn-lt"/>
              </a:rPr>
            </a:br>
            <a:r>
              <a:rPr lang="nb-NO">
                <a:ea typeface="+mn-lt"/>
                <a:cs typeface="+mn-lt"/>
              </a:rPr>
              <a:t>Oddbjørn Molvik                           Region Midt       </a:t>
            </a:r>
            <a:br>
              <a:rPr lang="nb-NO">
                <a:ea typeface="+mn-lt"/>
                <a:cs typeface="+mn-lt"/>
              </a:rPr>
            </a:br>
            <a:r>
              <a:rPr lang="nb-NO">
                <a:ea typeface="+mn-lt"/>
                <a:cs typeface="+mn-lt"/>
              </a:rPr>
              <a:t>Terje Rensvold                               Region Sør</a:t>
            </a:r>
            <a:br>
              <a:rPr lang="nb-NO">
                <a:ea typeface="+mn-lt"/>
                <a:cs typeface="+mn-lt"/>
              </a:rPr>
            </a:br>
            <a:r>
              <a:rPr lang="nb-NO">
                <a:ea typeface="+mn-lt"/>
                <a:cs typeface="+mn-lt"/>
              </a:rPr>
              <a:t>Camilla Nordheim                         Region Øst</a:t>
            </a:r>
            <a:br>
              <a:rPr lang="nb-NO">
                <a:ea typeface="+mn-lt"/>
                <a:cs typeface="+mn-lt"/>
              </a:rPr>
            </a:br>
            <a:r>
              <a:rPr lang="nb-NO">
                <a:highlight>
                  <a:srgbClr val="FFFF00"/>
                </a:highlight>
                <a:ea typeface="+mn-lt"/>
                <a:cs typeface="+mn-lt"/>
              </a:rPr>
              <a:t>Mangler kandidat</a:t>
            </a:r>
            <a:r>
              <a:rPr lang="nb-NO">
                <a:ea typeface="+mn-lt"/>
                <a:cs typeface="+mn-lt"/>
              </a:rPr>
              <a:t>                         Region Vest      </a:t>
            </a:r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188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Seksjonsledelsens innstilling til medlemsavgift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46F69536-A73C-40EF-9C4C-AFF027BFD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8328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b-NO" sz="3200" dirty="0" err="1">
                <a:cs typeface="Calibri"/>
              </a:rPr>
              <a:t>Medlemsskap</a:t>
            </a:r>
            <a:r>
              <a:rPr lang="nb-NO" sz="3200" dirty="0">
                <a:cs typeface="Calibri"/>
              </a:rPr>
              <a:t> i NAIF koster 500 pr år og behandles på tinget.</a:t>
            </a:r>
            <a:endParaRPr lang="nb-NO" sz="3200" dirty="0"/>
          </a:p>
          <a:p>
            <a:pPr marL="0" indent="0">
              <a:buNone/>
            </a:pPr>
            <a:endParaRPr lang="nb-NO" sz="32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nb-NO" sz="3200" dirty="0"/>
              <a:t>Medlemsavgiften til Seksjonen er på </a:t>
            </a:r>
            <a:br>
              <a:rPr lang="nb-NO" sz="3200" dirty="0"/>
            </a:br>
            <a:br>
              <a:rPr lang="nb-NO" sz="3200" dirty="0"/>
            </a:br>
            <a:r>
              <a:rPr lang="nb-NO" sz="3200" dirty="0"/>
              <a:t>Klubb                 1500</a:t>
            </a:r>
            <a:br>
              <a:rPr lang="nb-NO" sz="3200" dirty="0"/>
            </a:br>
            <a:r>
              <a:rPr lang="nb-NO" sz="3200" dirty="0">
                <a:cs typeface="Calibri"/>
              </a:rPr>
              <a:t>Studentklubb     500</a:t>
            </a:r>
          </a:p>
          <a:p>
            <a:pPr marL="0" indent="0">
              <a:buNone/>
            </a:pPr>
            <a:r>
              <a:rPr lang="nb-NO" sz="3200" dirty="0"/>
              <a:t>Nye klubber er fritatt fra betaling til seksjon de 2 første år</a:t>
            </a:r>
            <a:br>
              <a:rPr lang="nb-NO" sz="3200" dirty="0"/>
            </a:br>
            <a:endParaRPr lang="nb-NO" sz="3200" dirty="0">
              <a:cs typeface="Calibri"/>
            </a:endParaRPr>
          </a:p>
          <a:p>
            <a:pPr marL="0" indent="0">
              <a:buNone/>
            </a:pPr>
            <a:r>
              <a:rPr lang="nb-NO" sz="3600" i="1" dirty="0"/>
              <a:t>Seksjonsledelsens forslag er at den forblir uendret. </a:t>
            </a:r>
            <a:endParaRPr lang="nb-NO" sz="3600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7294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Forslag fra Nidaros Diskgolfklubb og</a:t>
            </a:r>
            <a:br>
              <a:rPr lang="nb-NO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nb-NO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Ekeberg Sendeplateklubb </a:t>
            </a:r>
            <a:endParaRPr lang="nb-NO" sz="4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A55902-6368-4914-B948-3E54AF4BE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953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Alle klubbmedlemmer må løse lisens, og kan velge mellom: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100 kr for </a:t>
            </a: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grunnlisens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250 kr for </a:t>
            </a: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prolisens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(pålagt ved NC/NM-deltakelse) - kommer ikke i tillegg til </a:t>
            </a: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grunnlisens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Tentativt budsjett basert på 5000 medlemmer: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Grunnlisens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425.000,- (øremerket bredde)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Prolisens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187.500,- (øremerket NC/NM)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Totalt: 612.500,-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82623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Seksjonsledelsens innstilling til lisenssatser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A55902-6368-4914-B948-3E54AF4BE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cs typeface="Calibri"/>
              </a:rPr>
              <a:t>Forslag til lisenssatser</a:t>
            </a:r>
            <a:endParaRPr lang="en-US" dirty="0"/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dirty="0">
                <a:cs typeface="Calibri"/>
              </a:rPr>
              <a:t>Diskgolf             </a:t>
            </a:r>
            <a:r>
              <a:rPr lang="nb-NO" dirty="0" err="1">
                <a:cs typeface="Calibri"/>
              </a:rPr>
              <a:t>NorgesCup</a:t>
            </a:r>
            <a:r>
              <a:rPr lang="nb-NO" dirty="0">
                <a:cs typeface="Calibri"/>
              </a:rPr>
              <a:t> &amp; Regional  Tour  250</a:t>
            </a:r>
          </a:p>
          <a:p>
            <a:pPr marL="0" indent="0">
              <a:buNone/>
            </a:pPr>
            <a:r>
              <a:rPr lang="nb-NO" dirty="0">
                <a:cs typeface="Calibri"/>
              </a:rPr>
              <a:t>                           Konkurranseavgift	           100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dirty="0">
                <a:cs typeface="Calibri"/>
              </a:rPr>
              <a:t>Ultimate           			                       250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716196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Skal der innføres en </a:t>
            </a:r>
            <a:r>
              <a:rPr lang="nb-NO" b="1" dirty="0" err="1"/>
              <a:t>grunnlisens</a:t>
            </a:r>
            <a:r>
              <a:rPr lang="nb-NO" b="1" dirty="0"/>
              <a:t>?		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A55902-6368-4914-B948-3E54AF4BE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19369" cy="33145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innføres obligatorisk </a:t>
            </a:r>
            <a:r>
              <a:rPr lang="nb-NO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grunnlisens</a:t>
            </a: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knyttet til medlemskap i en klubb i seksjon </a:t>
            </a:r>
            <a:r>
              <a:rPr lang="nb-NO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disksport</a:t>
            </a: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som innføres fra 1 juni 2022.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(Vedtatt)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696082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43BE4478-DEB6-41A6-9B53-BC3621B7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Følgende forslag er meldt inn som det skal stemmes over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4" y="6176963"/>
            <a:ext cx="980525" cy="360000"/>
          </a:xfrm>
          <a:prstGeom prst="rect">
            <a:avLst/>
          </a:prstGeom>
        </p:spPr>
      </p:pic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3149458-6E84-4FDA-854A-A9C588A2BE0D}"/>
              </a:ext>
            </a:extLst>
          </p:cNvPr>
          <p:cNvCxnSpPr/>
          <p:nvPr/>
        </p:nvCxnSpPr>
        <p:spPr>
          <a:xfrm>
            <a:off x="595604" y="6008915"/>
            <a:ext cx="11000792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A55902-6368-4914-B948-3E54AF4BE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35641" cy="33145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Forslag 1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Grunnlisens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100kr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Regionale konkurranser 250kr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Nasjonale konkurranser 500kr.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Ultimate 250kr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(Nedstemt)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>
              <a:cs typeface="Calibri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63AF68FF-71AD-4671-81D2-B6F2E61A7D2E}"/>
              </a:ext>
            </a:extLst>
          </p:cNvPr>
          <p:cNvSpPr txBox="1">
            <a:spLocks/>
          </p:cNvSpPr>
          <p:nvPr/>
        </p:nvSpPr>
        <p:spPr>
          <a:xfrm>
            <a:off x="5300340" y="1907004"/>
            <a:ext cx="4035641" cy="33145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Forslag 2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Grunnlisens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100kr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Nasjonale konkurranser: 250kr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b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(Vedtatt)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9456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Lisens tillegg	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Juniorer (til og med året du blir 18) betaler kun </a:t>
            </a:r>
            <a:r>
              <a:rPr lang="nb-NO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grunnlisens</a:t>
            </a:r>
            <a:r>
              <a:rPr lang="nb-N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(vedtatt)</a:t>
            </a:r>
          </a:p>
          <a:p>
            <a:r>
              <a:rPr lang="nb-NO" sz="1800" dirty="0"/>
              <a:t>Medlemmer i studentklubber betaler kun </a:t>
            </a:r>
            <a:r>
              <a:rPr lang="nb-NO" sz="1800" dirty="0" err="1"/>
              <a:t>grunnlisens</a:t>
            </a:r>
            <a:r>
              <a:rPr lang="nb-NO" sz="1800" dirty="0"/>
              <a:t> (Nedstemt)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3526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2232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7AACFA-49F2-4B3D-868A-35F91112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Vel hjem!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6C8D7D-065B-4D74-AF7B-7094024FE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633DE7EC-5AB7-4A05-9A35-7AF26028D44B}"/>
              </a:ext>
            </a:extLst>
          </p:cNvPr>
          <p:cNvCxnSpPr>
            <a:cxnSpLocks/>
          </p:cNvCxnSpPr>
          <p:nvPr/>
        </p:nvCxnSpPr>
        <p:spPr>
          <a:xfrm>
            <a:off x="264756" y="6232616"/>
            <a:ext cx="11664389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>
            <a:extLst>
              <a:ext uri="{FF2B5EF4-FFF2-40B4-BE49-F238E27FC236}">
                <a16:creationId xmlns:a16="http://schemas.microsoft.com/office/drawing/2014/main" id="{20B1A397-26C1-4CA6-A0B9-2E9E56B7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" y="6357875"/>
            <a:ext cx="735394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00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IF" id="{CFDB3298-B5F7-481A-BE22-3C15720B5C37}" vid="{84582A7E-432C-419C-A62D-ECFEF0C6ED19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06997FA16F0F840953B2FE7711C38FA" ma:contentTypeVersion="8" ma:contentTypeDescription="Opprett et nytt dokument." ma:contentTypeScope="" ma:versionID="fff5e4ff493053258f450d10a074783b">
  <xsd:schema xmlns:xsd="http://www.w3.org/2001/XMLSchema" xmlns:xs="http://www.w3.org/2001/XMLSchema" xmlns:p="http://schemas.microsoft.com/office/2006/metadata/properties" xmlns:ns2="bce15ab6-4736-43f4-8ac2-39f1d3accd52" xmlns:ns3="cca930dc-d060-49af-8bf0-7f1bdfebbd9e" targetNamespace="http://schemas.microsoft.com/office/2006/metadata/properties" ma:root="true" ma:fieldsID="06e3265197431da75203ba07c2e55a5b" ns2:_="" ns3:_="">
    <xsd:import namespace="bce15ab6-4736-43f4-8ac2-39f1d3accd52"/>
    <xsd:import namespace="cca930dc-d060-49af-8bf0-7f1bdfebbd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15ab6-4736-43f4-8ac2-39f1d3accd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a930dc-d060-49af-8bf0-7f1bdfebbd9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D73FAF-609B-48A8-B082-00602C4B3194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cca930dc-d060-49af-8bf0-7f1bdfebbd9e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bce15ab6-4736-43f4-8ac2-39f1d3accd52"/>
  </ds:schemaRefs>
</ds:datastoreItem>
</file>

<file path=customXml/itemProps2.xml><?xml version="1.0" encoding="utf-8"?>
<ds:datastoreItem xmlns:ds="http://schemas.openxmlformats.org/officeDocument/2006/customXml" ds:itemID="{9DBE3E5E-40E8-4801-A9B7-C1F609A87D3C}">
  <ds:schemaRefs>
    <ds:schemaRef ds:uri="bce15ab6-4736-43f4-8ac2-39f1d3accd52"/>
    <ds:schemaRef ds:uri="cca930dc-d060-49af-8bf0-7f1bdfebbd9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BF8706A-0246-4F5B-AA3E-97FA2F7971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5831</Words>
  <Application>Microsoft Office PowerPoint</Application>
  <PresentationFormat>Widescreen</PresentationFormat>
  <Paragraphs>919</Paragraphs>
  <Slides>106</Slides>
  <Notes>36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106</vt:i4>
      </vt:variant>
    </vt:vector>
  </HeadingPairs>
  <TitlesOfParts>
    <vt:vector size="116" baseType="lpstr">
      <vt:lpstr>Arial</vt:lpstr>
      <vt:lpstr>Calibri</vt:lpstr>
      <vt:lpstr>Calibri Light</vt:lpstr>
      <vt:lpstr>Segoe UI Emoji</vt:lpstr>
      <vt:lpstr>Symbol</vt:lpstr>
      <vt:lpstr>Times New Roman</vt:lpstr>
      <vt:lpstr>Wingdings</vt:lpstr>
      <vt:lpstr>Office-tema</vt:lpstr>
      <vt:lpstr>Office-tema</vt:lpstr>
      <vt:lpstr>Worksheet</vt:lpstr>
      <vt:lpstr>PowerPoint-presentasjon</vt:lpstr>
      <vt:lpstr>Velkommen til samling</vt:lpstr>
      <vt:lpstr>Seksjon Disksport</vt:lpstr>
      <vt:lpstr>NAIF administrasjonen</vt:lpstr>
      <vt:lpstr>Hvem er dere?</vt:lpstr>
      <vt:lpstr>Program Lørdag                </vt:lpstr>
      <vt:lpstr>Program Søndag                 </vt:lpstr>
      <vt:lpstr>Forventninger</vt:lpstr>
      <vt:lpstr>Mål for helgen </vt:lpstr>
      <vt:lpstr>Seksjonsledelsens rapport året 2020-2021</vt:lpstr>
      <vt:lpstr>Medlemsgrunnlag</vt:lpstr>
      <vt:lpstr>Medlemsgrunnlag</vt:lpstr>
      <vt:lpstr>PowerPoint-presentasjon</vt:lpstr>
      <vt:lpstr>Aktivitet – Toppidrett</vt:lpstr>
      <vt:lpstr>Norgescup/NM 2021</vt:lpstr>
      <vt:lpstr>Aktivitet – Breddeidrett</vt:lpstr>
      <vt:lpstr>Diskgolf-tourene 2020</vt:lpstr>
      <vt:lpstr>Diskgolf-tourene 2021</vt:lpstr>
      <vt:lpstr>Samlinger 2020</vt:lpstr>
      <vt:lpstr>Juks i diskgolf</vt:lpstr>
      <vt:lpstr>Saker</vt:lpstr>
      <vt:lpstr>Hvordan skal vi sanksjonere?</vt:lpstr>
      <vt:lpstr>Konkurransereglement</vt:lpstr>
      <vt:lpstr>Ultimatekomiteen</vt:lpstr>
      <vt:lpstr>Hvem er vi? UK siden 2006 – Adrian Oleson</vt:lpstr>
      <vt:lpstr>Oppdatering fra forrige sesong/covid-periode</vt:lpstr>
      <vt:lpstr>Sesongen 2021/2022</vt:lpstr>
      <vt:lpstr>UK ser fremover</vt:lpstr>
      <vt:lpstr>Takk for oss</vt:lpstr>
      <vt:lpstr> PAUSE  kl.11.25-11.45</vt:lpstr>
      <vt:lpstr>Deltagelse i klubbens aktiviteter</vt:lpstr>
      <vt:lpstr>Diskgolfkomiteen</vt:lpstr>
      <vt:lpstr>Kva er blitt gjort sidan siste klubbledermøte</vt:lpstr>
      <vt:lpstr>Kommunikasjon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Saker til diskusjon i grupper </vt:lpstr>
      <vt:lpstr>Gruppeinndeling</vt:lpstr>
      <vt:lpstr> LUNSJ  kl.13.00-13.50</vt:lpstr>
      <vt:lpstr>Hvordan bygge klubbmiljø og god treningskultur</vt:lpstr>
      <vt:lpstr>c</vt:lpstr>
      <vt:lpstr>Tilhørighet &amp; Trening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Gruppearbeid klubbmiljø og treningskultur</vt:lpstr>
      <vt:lpstr>Gruppeinndeling</vt:lpstr>
      <vt:lpstr> PAUSE  kl.15.00-15.15</vt:lpstr>
      <vt:lpstr>Avslutte</vt:lpstr>
      <vt:lpstr>Dag 2!</vt:lpstr>
      <vt:lpstr>Program Søndag                 </vt:lpstr>
      <vt:lpstr>Lisensutvikling og økonomi</vt:lpstr>
      <vt:lpstr>PowerPoint-presentasjon</vt:lpstr>
      <vt:lpstr>Økonomiske prinsipper i idretten</vt:lpstr>
      <vt:lpstr>NIFs forskjellige tilskuddsordninger </vt:lpstr>
      <vt:lpstr>POST 2</vt:lpstr>
      <vt:lpstr>POST 3 </vt:lpstr>
      <vt:lpstr>Fordeling  </vt:lpstr>
      <vt:lpstr>Rammetilskud NIF </vt:lpstr>
      <vt:lpstr>Mål</vt:lpstr>
      <vt:lpstr>PowerPoint-presentasjon</vt:lpstr>
      <vt:lpstr>PowerPoint-presentasjon</vt:lpstr>
      <vt:lpstr>PowerPoint-presentasjon</vt:lpstr>
      <vt:lpstr>PowerPoint-presentasjon</vt:lpstr>
      <vt:lpstr>Lisensutvikling og økonomi</vt:lpstr>
      <vt:lpstr>Aktivitet 2022 </vt:lpstr>
      <vt:lpstr>Forbundets rolle</vt:lpstr>
      <vt:lpstr>Forbundets rolle</vt:lpstr>
      <vt:lpstr>Rolle - disksportkonsulenten</vt:lpstr>
      <vt:lpstr>Sportslig utvikling</vt:lpstr>
      <vt:lpstr>Skadefri – www.skadefri.no</vt:lpstr>
      <vt:lpstr>PowerPoint-presentasjon</vt:lpstr>
      <vt:lpstr>PowerPoint-presentasjon</vt:lpstr>
      <vt:lpstr>Eksempel fra Cheerleading </vt:lpstr>
      <vt:lpstr>Hvorfor testbatteri?</vt:lpstr>
      <vt:lpstr>Testbatteri </vt:lpstr>
      <vt:lpstr>NIF Trenerattest </vt:lpstr>
      <vt:lpstr>PowerPoint-presentasjon</vt:lpstr>
      <vt:lpstr>NIF Trenerattest </vt:lpstr>
      <vt:lpstr>Workshop  Hva kan forbundet bidra med for din klubb det neste året</vt:lpstr>
      <vt:lpstr> PAUSE  kl.12.00-12.15  Husk utsjekk!</vt:lpstr>
      <vt:lpstr>Seksjonens spørretime </vt:lpstr>
      <vt:lpstr>Lisens i NAIF</vt:lpstr>
      <vt:lpstr> LUNSJ  kl.13.00-13.30!</vt:lpstr>
      <vt:lpstr>PowerPoint-presentasjon</vt:lpstr>
      <vt:lpstr>Seksjonsmøte – DISKSPORT</vt:lpstr>
      <vt:lpstr>Seksjonsmøte</vt:lpstr>
      <vt:lpstr>Valg av komiteer</vt:lpstr>
      <vt:lpstr>Seksjonsledelsens innstilling til medlemsavgift</vt:lpstr>
      <vt:lpstr>Forslag fra Nidaros Diskgolfklubb og Ekeberg Sendeplateklubb </vt:lpstr>
      <vt:lpstr>Seksjonsledelsens innstilling til lisenssatser</vt:lpstr>
      <vt:lpstr>Skal der innføres en grunnlisens?  </vt:lpstr>
      <vt:lpstr>Følgende forslag er meldt inn som det skal stemmes over</vt:lpstr>
      <vt:lpstr>Lisens tillegg  </vt:lpstr>
      <vt:lpstr>Oppsummering</vt:lpstr>
      <vt:lpstr>Vel hjem!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Kejser-Lervik, Thomas</dc:creator>
  <cp:lastModifiedBy>Schjølberg Larsen, Jostein</cp:lastModifiedBy>
  <cp:revision>5</cp:revision>
  <dcterms:created xsi:type="dcterms:W3CDTF">2021-11-03T16:51:25Z</dcterms:created>
  <dcterms:modified xsi:type="dcterms:W3CDTF">2021-11-24T13:42:52Z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0x010100906997FA16F0F840953B2FE7711C38FA</vt:lpwstr>
  </property>
</Properties>
</file>